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1" r:id="rId2"/>
    <p:sldId id="256" r:id="rId3"/>
    <p:sldId id="257" r:id="rId4"/>
    <p:sldId id="271" r:id="rId5"/>
    <p:sldId id="262" r:id="rId6"/>
    <p:sldId id="263" r:id="rId7"/>
    <p:sldId id="264" r:id="rId8"/>
    <p:sldId id="260" r:id="rId9"/>
    <p:sldId id="268" r:id="rId10"/>
    <p:sldId id="269" r:id="rId11"/>
    <p:sldId id="272" r:id="rId12"/>
    <p:sldId id="270" r:id="rId13"/>
    <p:sldId id="265" r:id="rId14"/>
    <p:sldId id="267" r:id="rId15"/>
    <p:sldId id="266" r:id="rId16"/>
    <p:sldId id="274" r:id="rId17"/>
    <p:sldId id="2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BFFAC"/>
    <a:srgbClr val="E3E797"/>
    <a:srgbClr val="FFFF00"/>
    <a:srgbClr val="EE50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08"/>
    <p:restoredTop sz="95118"/>
  </p:normalViewPr>
  <p:slideViewPr>
    <p:cSldViewPr snapToGrid="0">
      <p:cViewPr varScale="1">
        <p:scale>
          <a:sx n="95" d="100"/>
          <a:sy n="95" d="100"/>
        </p:scale>
        <p:origin x="68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ABF082-393A-F008-66E7-7003EBBED167}"/>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D2CA0563-32E6-9097-CAB9-D7F1BE97A5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DCB50041-30DE-DE67-F0E8-AECFF21C4BB0}"/>
              </a:ext>
            </a:extLst>
          </p:cNvPr>
          <p:cNvSpPr>
            <a:spLocks noGrp="1"/>
          </p:cNvSpPr>
          <p:nvPr>
            <p:ph type="dt" sz="half" idx="10"/>
          </p:nvPr>
        </p:nvSpPr>
        <p:spPr/>
        <p:txBody>
          <a:bodyPr/>
          <a:lstStyle/>
          <a:p>
            <a:fld id="{5198D24D-5B7D-3648-9061-5BE48D79F2EC}"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FF7CFE1B-B6E0-73F1-5A6D-5F1445E37E7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BF484C88-903E-C2A9-1D1E-BFF869319C39}"/>
              </a:ext>
            </a:extLst>
          </p:cNvPr>
          <p:cNvSpPr>
            <a:spLocks noGrp="1"/>
          </p:cNvSpPr>
          <p:nvPr>
            <p:ph type="sldNum" sz="quarter" idx="12"/>
          </p:nvPr>
        </p:nvSpPr>
        <p:spPr/>
        <p:txBody>
          <a:bodyPr/>
          <a:lstStyle/>
          <a:p>
            <a:fld id="{BEE8757F-C37C-F84A-8C93-9B99AEB206D0}" type="slidenum">
              <a:rPr kumimoji="1" lang="zh-CN" altLang="en-US" smtClean="0"/>
              <a:t>‹#›</a:t>
            </a:fld>
            <a:endParaRPr kumimoji="1" lang="zh-CN" altLang="en-US"/>
          </a:p>
        </p:txBody>
      </p:sp>
    </p:spTree>
    <p:extLst>
      <p:ext uri="{BB962C8B-B14F-4D97-AF65-F5344CB8AC3E}">
        <p14:creationId xmlns:p14="http://schemas.microsoft.com/office/powerpoint/2010/main" val="3186672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19E01-5102-A9F5-34D2-740A627658AB}"/>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452BFF9B-F56C-E283-FD67-51A5162FEA4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085E7E6E-40A2-16B4-7E22-65126E77D56E}"/>
              </a:ext>
            </a:extLst>
          </p:cNvPr>
          <p:cNvSpPr>
            <a:spLocks noGrp="1"/>
          </p:cNvSpPr>
          <p:nvPr>
            <p:ph type="dt" sz="half" idx="10"/>
          </p:nvPr>
        </p:nvSpPr>
        <p:spPr/>
        <p:txBody>
          <a:bodyPr/>
          <a:lstStyle/>
          <a:p>
            <a:fld id="{5198D24D-5B7D-3648-9061-5BE48D79F2EC}"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C6546E62-E434-2368-C7DC-9EDE0FC23CE1}"/>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03CB0708-7550-1B7E-EBFE-4C12E3EE404C}"/>
              </a:ext>
            </a:extLst>
          </p:cNvPr>
          <p:cNvSpPr>
            <a:spLocks noGrp="1"/>
          </p:cNvSpPr>
          <p:nvPr>
            <p:ph type="sldNum" sz="quarter" idx="12"/>
          </p:nvPr>
        </p:nvSpPr>
        <p:spPr/>
        <p:txBody>
          <a:bodyPr/>
          <a:lstStyle/>
          <a:p>
            <a:fld id="{BEE8757F-C37C-F84A-8C93-9B99AEB206D0}" type="slidenum">
              <a:rPr kumimoji="1" lang="zh-CN" altLang="en-US" smtClean="0"/>
              <a:t>‹#›</a:t>
            </a:fld>
            <a:endParaRPr kumimoji="1" lang="zh-CN" altLang="en-US"/>
          </a:p>
        </p:txBody>
      </p:sp>
    </p:spTree>
    <p:extLst>
      <p:ext uri="{BB962C8B-B14F-4D97-AF65-F5344CB8AC3E}">
        <p14:creationId xmlns:p14="http://schemas.microsoft.com/office/powerpoint/2010/main" val="1237856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5CEB538-0F9A-02A3-3B0C-D4BE1DF1001D}"/>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F714576-09E9-D4CE-E31C-068935388C14}"/>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6336F5B5-2A22-F9F0-B3AE-81D6179730D8}"/>
              </a:ext>
            </a:extLst>
          </p:cNvPr>
          <p:cNvSpPr>
            <a:spLocks noGrp="1"/>
          </p:cNvSpPr>
          <p:nvPr>
            <p:ph type="dt" sz="half" idx="10"/>
          </p:nvPr>
        </p:nvSpPr>
        <p:spPr/>
        <p:txBody>
          <a:bodyPr/>
          <a:lstStyle/>
          <a:p>
            <a:fld id="{5198D24D-5B7D-3648-9061-5BE48D79F2EC}"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FE694568-E1B3-0944-CCDC-B110A85540D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A229112C-1403-2B9E-F8E9-FA2D1CCE7021}"/>
              </a:ext>
            </a:extLst>
          </p:cNvPr>
          <p:cNvSpPr>
            <a:spLocks noGrp="1"/>
          </p:cNvSpPr>
          <p:nvPr>
            <p:ph type="sldNum" sz="quarter" idx="12"/>
          </p:nvPr>
        </p:nvSpPr>
        <p:spPr/>
        <p:txBody>
          <a:bodyPr/>
          <a:lstStyle/>
          <a:p>
            <a:fld id="{BEE8757F-C37C-F84A-8C93-9B99AEB206D0}" type="slidenum">
              <a:rPr kumimoji="1" lang="zh-CN" altLang="en-US" smtClean="0"/>
              <a:t>‹#›</a:t>
            </a:fld>
            <a:endParaRPr kumimoji="1" lang="zh-CN" altLang="en-US"/>
          </a:p>
        </p:txBody>
      </p:sp>
    </p:spTree>
    <p:extLst>
      <p:ext uri="{BB962C8B-B14F-4D97-AF65-F5344CB8AC3E}">
        <p14:creationId xmlns:p14="http://schemas.microsoft.com/office/powerpoint/2010/main" val="3866135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58389A-C0BA-4185-61B3-9F18AA08D27B}"/>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A9F1D7C4-FAD8-EEB0-C845-AFF12B85EE83}"/>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8522A3B0-900F-C038-D814-5956C3B97F6A}"/>
              </a:ext>
            </a:extLst>
          </p:cNvPr>
          <p:cNvSpPr>
            <a:spLocks noGrp="1"/>
          </p:cNvSpPr>
          <p:nvPr>
            <p:ph type="dt" sz="half" idx="10"/>
          </p:nvPr>
        </p:nvSpPr>
        <p:spPr/>
        <p:txBody>
          <a:bodyPr/>
          <a:lstStyle/>
          <a:p>
            <a:fld id="{5198D24D-5B7D-3648-9061-5BE48D79F2EC}"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78B1C945-62C4-000B-73F2-B2659CC15BE7}"/>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51C6CA3F-DC7C-4E2F-E078-AD4368F93DFF}"/>
              </a:ext>
            </a:extLst>
          </p:cNvPr>
          <p:cNvSpPr>
            <a:spLocks noGrp="1"/>
          </p:cNvSpPr>
          <p:nvPr>
            <p:ph type="sldNum" sz="quarter" idx="12"/>
          </p:nvPr>
        </p:nvSpPr>
        <p:spPr/>
        <p:txBody>
          <a:bodyPr/>
          <a:lstStyle/>
          <a:p>
            <a:fld id="{BEE8757F-C37C-F84A-8C93-9B99AEB206D0}" type="slidenum">
              <a:rPr kumimoji="1" lang="zh-CN" altLang="en-US" smtClean="0"/>
              <a:t>‹#›</a:t>
            </a:fld>
            <a:endParaRPr kumimoji="1" lang="zh-CN" altLang="en-US"/>
          </a:p>
        </p:txBody>
      </p:sp>
    </p:spTree>
    <p:extLst>
      <p:ext uri="{BB962C8B-B14F-4D97-AF65-F5344CB8AC3E}">
        <p14:creationId xmlns:p14="http://schemas.microsoft.com/office/powerpoint/2010/main" val="2554035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E4309-9EDC-766F-BDDF-8EECD40C6597}"/>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D20CD686-FE92-DEDC-802F-642374C888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3253E854-4CAC-728F-303A-47A3979F871F}"/>
              </a:ext>
            </a:extLst>
          </p:cNvPr>
          <p:cNvSpPr>
            <a:spLocks noGrp="1"/>
          </p:cNvSpPr>
          <p:nvPr>
            <p:ph type="dt" sz="half" idx="10"/>
          </p:nvPr>
        </p:nvSpPr>
        <p:spPr/>
        <p:txBody>
          <a:bodyPr/>
          <a:lstStyle/>
          <a:p>
            <a:fld id="{5198D24D-5B7D-3648-9061-5BE48D79F2EC}"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40D66AE7-EAA6-8A97-EE06-24991113074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CC679C31-AD68-FA4E-8549-63E71688AD9F}"/>
              </a:ext>
            </a:extLst>
          </p:cNvPr>
          <p:cNvSpPr>
            <a:spLocks noGrp="1"/>
          </p:cNvSpPr>
          <p:nvPr>
            <p:ph type="sldNum" sz="quarter" idx="12"/>
          </p:nvPr>
        </p:nvSpPr>
        <p:spPr/>
        <p:txBody>
          <a:bodyPr/>
          <a:lstStyle/>
          <a:p>
            <a:fld id="{BEE8757F-C37C-F84A-8C93-9B99AEB206D0}" type="slidenum">
              <a:rPr kumimoji="1" lang="zh-CN" altLang="en-US" smtClean="0"/>
              <a:t>‹#›</a:t>
            </a:fld>
            <a:endParaRPr kumimoji="1" lang="zh-CN" altLang="en-US"/>
          </a:p>
        </p:txBody>
      </p:sp>
    </p:spTree>
    <p:extLst>
      <p:ext uri="{BB962C8B-B14F-4D97-AF65-F5344CB8AC3E}">
        <p14:creationId xmlns:p14="http://schemas.microsoft.com/office/powerpoint/2010/main" val="3341833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3DE25C-6DC5-EAEE-0993-DB95B7E23311}"/>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0035602B-E44B-A337-491F-110BE50CAD8A}"/>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DD56AEA-B180-69FD-3A4A-10CFE80E44B7}"/>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084C6473-F93B-0C61-DC98-CF7F375059BB}"/>
              </a:ext>
            </a:extLst>
          </p:cNvPr>
          <p:cNvSpPr>
            <a:spLocks noGrp="1"/>
          </p:cNvSpPr>
          <p:nvPr>
            <p:ph type="dt" sz="half" idx="10"/>
          </p:nvPr>
        </p:nvSpPr>
        <p:spPr/>
        <p:txBody>
          <a:bodyPr/>
          <a:lstStyle/>
          <a:p>
            <a:fld id="{5198D24D-5B7D-3648-9061-5BE48D79F2EC}"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9F9161CB-0E3E-7FDB-9DF2-7C5CB3A781D3}"/>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4150655B-8121-74D3-5CBE-5F785F1EBB14}"/>
              </a:ext>
            </a:extLst>
          </p:cNvPr>
          <p:cNvSpPr>
            <a:spLocks noGrp="1"/>
          </p:cNvSpPr>
          <p:nvPr>
            <p:ph type="sldNum" sz="quarter" idx="12"/>
          </p:nvPr>
        </p:nvSpPr>
        <p:spPr/>
        <p:txBody>
          <a:bodyPr/>
          <a:lstStyle/>
          <a:p>
            <a:fld id="{BEE8757F-C37C-F84A-8C93-9B99AEB206D0}" type="slidenum">
              <a:rPr kumimoji="1" lang="zh-CN" altLang="en-US" smtClean="0"/>
              <a:t>‹#›</a:t>
            </a:fld>
            <a:endParaRPr kumimoji="1" lang="zh-CN" altLang="en-US"/>
          </a:p>
        </p:txBody>
      </p:sp>
    </p:spTree>
    <p:extLst>
      <p:ext uri="{BB962C8B-B14F-4D97-AF65-F5344CB8AC3E}">
        <p14:creationId xmlns:p14="http://schemas.microsoft.com/office/powerpoint/2010/main" val="25146832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86144A-A455-CA48-FE72-A61097A6078F}"/>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9E6DB12D-FFC0-B881-32FA-D001C59935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7C5F261-BA42-D74F-D3F4-71823F45B903}"/>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B4F59690-5AB9-E11B-B2A3-8348025893D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1772E75A-BE28-C1B7-0341-E1FA3F40CD0B}"/>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5BA457C0-5749-21A7-492D-4EE8011AEBE2}"/>
              </a:ext>
            </a:extLst>
          </p:cNvPr>
          <p:cNvSpPr>
            <a:spLocks noGrp="1"/>
          </p:cNvSpPr>
          <p:nvPr>
            <p:ph type="dt" sz="half" idx="10"/>
          </p:nvPr>
        </p:nvSpPr>
        <p:spPr/>
        <p:txBody>
          <a:bodyPr/>
          <a:lstStyle/>
          <a:p>
            <a:fld id="{5198D24D-5B7D-3648-9061-5BE48D79F2EC}" type="datetimeFigureOut">
              <a:rPr kumimoji="1" lang="zh-CN" altLang="en-US" smtClean="0"/>
              <a:t>2023/11/2</a:t>
            </a:fld>
            <a:endParaRPr kumimoji="1" lang="zh-CN" altLang="en-US"/>
          </a:p>
        </p:txBody>
      </p:sp>
      <p:sp>
        <p:nvSpPr>
          <p:cNvPr id="8" name="页脚占位符 7">
            <a:extLst>
              <a:ext uri="{FF2B5EF4-FFF2-40B4-BE49-F238E27FC236}">
                <a16:creationId xmlns:a16="http://schemas.microsoft.com/office/drawing/2014/main" id="{31D82C85-82F4-AF65-8F9E-40706D871239}"/>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11E2C5FE-E2D8-4B01-FBCA-49A0EE3EBB6E}"/>
              </a:ext>
            </a:extLst>
          </p:cNvPr>
          <p:cNvSpPr>
            <a:spLocks noGrp="1"/>
          </p:cNvSpPr>
          <p:nvPr>
            <p:ph type="sldNum" sz="quarter" idx="12"/>
          </p:nvPr>
        </p:nvSpPr>
        <p:spPr/>
        <p:txBody>
          <a:bodyPr/>
          <a:lstStyle/>
          <a:p>
            <a:fld id="{BEE8757F-C37C-F84A-8C93-9B99AEB206D0}" type="slidenum">
              <a:rPr kumimoji="1" lang="zh-CN" altLang="en-US" smtClean="0"/>
              <a:t>‹#›</a:t>
            </a:fld>
            <a:endParaRPr kumimoji="1" lang="zh-CN" altLang="en-US"/>
          </a:p>
        </p:txBody>
      </p:sp>
    </p:spTree>
    <p:extLst>
      <p:ext uri="{BB962C8B-B14F-4D97-AF65-F5344CB8AC3E}">
        <p14:creationId xmlns:p14="http://schemas.microsoft.com/office/powerpoint/2010/main" val="1046260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9D31CA-617A-1056-D2EC-81EC0395A6B5}"/>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440D0793-93C1-55E9-CC25-08DD7FE077B4}"/>
              </a:ext>
            </a:extLst>
          </p:cNvPr>
          <p:cNvSpPr>
            <a:spLocks noGrp="1"/>
          </p:cNvSpPr>
          <p:nvPr>
            <p:ph type="dt" sz="half" idx="10"/>
          </p:nvPr>
        </p:nvSpPr>
        <p:spPr/>
        <p:txBody>
          <a:bodyPr/>
          <a:lstStyle/>
          <a:p>
            <a:fld id="{5198D24D-5B7D-3648-9061-5BE48D79F2EC}" type="datetimeFigureOut">
              <a:rPr kumimoji="1" lang="zh-CN" altLang="en-US" smtClean="0"/>
              <a:t>2023/11/2</a:t>
            </a:fld>
            <a:endParaRPr kumimoji="1" lang="zh-CN" altLang="en-US"/>
          </a:p>
        </p:txBody>
      </p:sp>
      <p:sp>
        <p:nvSpPr>
          <p:cNvPr id="4" name="页脚占位符 3">
            <a:extLst>
              <a:ext uri="{FF2B5EF4-FFF2-40B4-BE49-F238E27FC236}">
                <a16:creationId xmlns:a16="http://schemas.microsoft.com/office/drawing/2014/main" id="{46B8131A-E5E8-2BC6-2FE8-CADB2A0BBF59}"/>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AA847A4B-0935-0CB9-D7CA-8C56A91A01F2}"/>
              </a:ext>
            </a:extLst>
          </p:cNvPr>
          <p:cNvSpPr>
            <a:spLocks noGrp="1"/>
          </p:cNvSpPr>
          <p:nvPr>
            <p:ph type="sldNum" sz="quarter" idx="12"/>
          </p:nvPr>
        </p:nvSpPr>
        <p:spPr/>
        <p:txBody>
          <a:bodyPr/>
          <a:lstStyle/>
          <a:p>
            <a:fld id="{BEE8757F-C37C-F84A-8C93-9B99AEB206D0}" type="slidenum">
              <a:rPr kumimoji="1" lang="zh-CN" altLang="en-US" smtClean="0"/>
              <a:t>‹#›</a:t>
            </a:fld>
            <a:endParaRPr kumimoji="1" lang="zh-CN" altLang="en-US"/>
          </a:p>
        </p:txBody>
      </p:sp>
    </p:spTree>
    <p:extLst>
      <p:ext uri="{BB962C8B-B14F-4D97-AF65-F5344CB8AC3E}">
        <p14:creationId xmlns:p14="http://schemas.microsoft.com/office/powerpoint/2010/main" val="2674722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6D8FBFB-2A62-D7ED-B9BE-914F57CBE0DE}"/>
              </a:ext>
            </a:extLst>
          </p:cNvPr>
          <p:cNvSpPr>
            <a:spLocks noGrp="1"/>
          </p:cNvSpPr>
          <p:nvPr>
            <p:ph type="dt" sz="half" idx="10"/>
          </p:nvPr>
        </p:nvSpPr>
        <p:spPr/>
        <p:txBody>
          <a:bodyPr/>
          <a:lstStyle/>
          <a:p>
            <a:fld id="{5198D24D-5B7D-3648-9061-5BE48D79F2EC}" type="datetimeFigureOut">
              <a:rPr kumimoji="1" lang="zh-CN" altLang="en-US" smtClean="0"/>
              <a:t>2023/11/2</a:t>
            </a:fld>
            <a:endParaRPr kumimoji="1" lang="zh-CN" altLang="en-US"/>
          </a:p>
        </p:txBody>
      </p:sp>
      <p:sp>
        <p:nvSpPr>
          <p:cNvPr id="3" name="页脚占位符 2">
            <a:extLst>
              <a:ext uri="{FF2B5EF4-FFF2-40B4-BE49-F238E27FC236}">
                <a16:creationId xmlns:a16="http://schemas.microsoft.com/office/drawing/2014/main" id="{A4EB75C6-097C-CC91-1B6D-A0D4E5DB33B5}"/>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9A736AE2-3855-94CD-21AC-3CE30EEF782F}"/>
              </a:ext>
            </a:extLst>
          </p:cNvPr>
          <p:cNvSpPr>
            <a:spLocks noGrp="1"/>
          </p:cNvSpPr>
          <p:nvPr>
            <p:ph type="sldNum" sz="quarter" idx="12"/>
          </p:nvPr>
        </p:nvSpPr>
        <p:spPr/>
        <p:txBody>
          <a:bodyPr/>
          <a:lstStyle/>
          <a:p>
            <a:fld id="{BEE8757F-C37C-F84A-8C93-9B99AEB206D0}" type="slidenum">
              <a:rPr kumimoji="1" lang="zh-CN" altLang="en-US" smtClean="0"/>
              <a:t>‹#›</a:t>
            </a:fld>
            <a:endParaRPr kumimoji="1" lang="zh-CN" altLang="en-US"/>
          </a:p>
        </p:txBody>
      </p:sp>
    </p:spTree>
    <p:extLst>
      <p:ext uri="{BB962C8B-B14F-4D97-AF65-F5344CB8AC3E}">
        <p14:creationId xmlns:p14="http://schemas.microsoft.com/office/powerpoint/2010/main" val="1846584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A058C6-CE74-05F7-9B0B-293B2A8F5E8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636B8FDD-7862-A46F-BC40-5CACB805BA8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B7EF7B11-BBAC-FB8B-2CC8-53137D6A75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C627D1EF-7F8A-EBBE-D9D1-CD962D346255}"/>
              </a:ext>
            </a:extLst>
          </p:cNvPr>
          <p:cNvSpPr>
            <a:spLocks noGrp="1"/>
          </p:cNvSpPr>
          <p:nvPr>
            <p:ph type="dt" sz="half" idx="10"/>
          </p:nvPr>
        </p:nvSpPr>
        <p:spPr/>
        <p:txBody>
          <a:bodyPr/>
          <a:lstStyle/>
          <a:p>
            <a:fld id="{5198D24D-5B7D-3648-9061-5BE48D79F2EC}"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84CE32CF-DF12-3CBC-93A8-BAED359EB341}"/>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370FAA8A-7794-A8F3-CD59-6BDFC3DC6047}"/>
              </a:ext>
            </a:extLst>
          </p:cNvPr>
          <p:cNvSpPr>
            <a:spLocks noGrp="1"/>
          </p:cNvSpPr>
          <p:nvPr>
            <p:ph type="sldNum" sz="quarter" idx="12"/>
          </p:nvPr>
        </p:nvSpPr>
        <p:spPr/>
        <p:txBody>
          <a:bodyPr/>
          <a:lstStyle/>
          <a:p>
            <a:fld id="{BEE8757F-C37C-F84A-8C93-9B99AEB206D0}" type="slidenum">
              <a:rPr kumimoji="1" lang="zh-CN" altLang="en-US" smtClean="0"/>
              <a:t>‹#›</a:t>
            </a:fld>
            <a:endParaRPr kumimoji="1" lang="zh-CN" altLang="en-US"/>
          </a:p>
        </p:txBody>
      </p:sp>
    </p:spTree>
    <p:extLst>
      <p:ext uri="{BB962C8B-B14F-4D97-AF65-F5344CB8AC3E}">
        <p14:creationId xmlns:p14="http://schemas.microsoft.com/office/powerpoint/2010/main" val="978944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2E95AD-6FB1-AA25-912C-EC19A92E39BF}"/>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5609F59E-5756-54F7-D857-78F85CB7FB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4F362237-AAA0-5080-D9FB-5D19287412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13562EBC-8EAC-E748-DF88-3C76F7A04F97}"/>
              </a:ext>
            </a:extLst>
          </p:cNvPr>
          <p:cNvSpPr>
            <a:spLocks noGrp="1"/>
          </p:cNvSpPr>
          <p:nvPr>
            <p:ph type="dt" sz="half" idx="10"/>
          </p:nvPr>
        </p:nvSpPr>
        <p:spPr/>
        <p:txBody>
          <a:bodyPr/>
          <a:lstStyle/>
          <a:p>
            <a:fld id="{5198D24D-5B7D-3648-9061-5BE48D79F2EC}" type="datetimeFigureOut">
              <a:rPr kumimoji="1" lang="zh-CN" altLang="en-US" smtClean="0"/>
              <a:t>2023/11/2</a:t>
            </a:fld>
            <a:endParaRPr kumimoji="1" lang="zh-CN" altLang="en-US"/>
          </a:p>
        </p:txBody>
      </p:sp>
      <p:sp>
        <p:nvSpPr>
          <p:cNvPr id="6" name="页脚占位符 5">
            <a:extLst>
              <a:ext uri="{FF2B5EF4-FFF2-40B4-BE49-F238E27FC236}">
                <a16:creationId xmlns:a16="http://schemas.microsoft.com/office/drawing/2014/main" id="{BD1CD829-7E71-F390-D69E-0CD026C4A935}"/>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3BB1D6D8-4F51-83FF-33CB-55C7D3CC9881}"/>
              </a:ext>
            </a:extLst>
          </p:cNvPr>
          <p:cNvSpPr>
            <a:spLocks noGrp="1"/>
          </p:cNvSpPr>
          <p:nvPr>
            <p:ph type="sldNum" sz="quarter" idx="12"/>
          </p:nvPr>
        </p:nvSpPr>
        <p:spPr/>
        <p:txBody>
          <a:bodyPr/>
          <a:lstStyle/>
          <a:p>
            <a:fld id="{BEE8757F-C37C-F84A-8C93-9B99AEB206D0}" type="slidenum">
              <a:rPr kumimoji="1" lang="zh-CN" altLang="en-US" smtClean="0"/>
              <a:t>‹#›</a:t>
            </a:fld>
            <a:endParaRPr kumimoji="1" lang="zh-CN" altLang="en-US"/>
          </a:p>
        </p:txBody>
      </p:sp>
    </p:spTree>
    <p:extLst>
      <p:ext uri="{BB962C8B-B14F-4D97-AF65-F5344CB8AC3E}">
        <p14:creationId xmlns:p14="http://schemas.microsoft.com/office/powerpoint/2010/main" val="3619594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199E409-D5E8-2BA3-97FD-2CC08A2298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5D0455B-66DC-E83C-0276-C2FD92F9DA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0B638ECA-DC1B-32C9-D8DE-CC13DE6EB0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98D24D-5B7D-3648-9061-5BE48D79F2EC}" type="datetimeFigureOut">
              <a:rPr kumimoji="1" lang="zh-CN" altLang="en-US" smtClean="0"/>
              <a:t>2023/11/2</a:t>
            </a:fld>
            <a:endParaRPr kumimoji="1" lang="zh-CN" altLang="en-US"/>
          </a:p>
        </p:txBody>
      </p:sp>
      <p:sp>
        <p:nvSpPr>
          <p:cNvPr id="5" name="页脚占位符 4">
            <a:extLst>
              <a:ext uri="{FF2B5EF4-FFF2-40B4-BE49-F238E27FC236}">
                <a16:creationId xmlns:a16="http://schemas.microsoft.com/office/drawing/2014/main" id="{D92EA6D3-7D86-9FBB-6E0F-EE74B4D6EB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66B339EB-D81D-E429-92D7-CEF204DCA6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E8757F-C37C-F84A-8C93-9B99AEB206D0}" type="slidenum">
              <a:rPr kumimoji="1" lang="zh-CN" altLang="en-US" smtClean="0"/>
              <a:t>‹#›</a:t>
            </a:fld>
            <a:endParaRPr kumimoji="1" lang="zh-CN" altLang="en-US"/>
          </a:p>
        </p:txBody>
      </p:sp>
    </p:spTree>
    <p:extLst>
      <p:ext uri="{BB962C8B-B14F-4D97-AF65-F5344CB8AC3E}">
        <p14:creationId xmlns:p14="http://schemas.microsoft.com/office/powerpoint/2010/main" val="28346969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杭州 你好.mp4video">
            <a:hlinkClick r:id="" action="ppaction://media"/>
            <a:extLst>
              <a:ext uri="{FF2B5EF4-FFF2-40B4-BE49-F238E27FC236}">
                <a16:creationId xmlns:a16="http://schemas.microsoft.com/office/drawing/2014/main" id="{D9146C30-7901-4C12-2E45-45F09CE0013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8532" y="-118533"/>
            <a:ext cx="12320058" cy="6981296"/>
          </a:xfrm>
          <a:prstGeom prst="rect">
            <a:avLst/>
          </a:prstGeom>
        </p:spPr>
      </p:pic>
    </p:spTree>
    <p:extLst>
      <p:ext uri="{BB962C8B-B14F-4D97-AF65-F5344CB8AC3E}">
        <p14:creationId xmlns:p14="http://schemas.microsoft.com/office/powerpoint/2010/main" val="1960139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27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183010F-EAB6-5206-AB20-F23E63A82154}"/>
              </a:ext>
            </a:extLst>
          </p:cNvPr>
          <p:cNvPicPr>
            <a:picLocks noChangeAspect="1"/>
          </p:cNvPicPr>
          <p:nvPr/>
        </p:nvPicPr>
        <p:blipFill rotWithShape="1">
          <a:blip r:embed="rId2"/>
          <a:srcRect b="46278"/>
          <a:stretch/>
        </p:blipFill>
        <p:spPr>
          <a:xfrm>
            <a:off x="88352" y="33419"/>
            <a:ext cx="4545387" cy="3258422"/>
          </a:xfrm>
          <a:prstGeom prst="rect">
            <a:avLst/>
          </a:prstGeom>
        </p:spPr>
      </p:pic>
      <p:sp>
        <p:nvSpPr>
          <p:cNvPr id="6" name="文本框 5">
            <a:extLst>
              <a:ext uri="{FF2B5EF4-FFF2-40B4-BE49-F238E27FC236}">
                <a16:creationId xmlns:a16="http://schemas.microsoft.com/office/drawing/2014/main" id="{F81A45F0-ED53-C90B-C950-05BC1A853CC3}"/>
              </a:ext>
            </a:extLst>
          </p:cNvPr>
          <p:cNvSpPr txBox="1"/>
          <p:nvPr/>
        </p:nvSpPr>
        <p:spPr>
          <a:xfrm>
            <a:off x="1408485" y="3429000"/>
            <a:ext cx="10583218" cy="523220"/>
          </a:xfrm>
          <a:prstGeom prst="rect">
            <a:avLst/>
          </a:prstGeom>
          <a:noFill/>
          <a:ln>
            <a:noFill/>
          </a:ln>
        </p:spPr>
        <p:txBody>
          <a:bodyPr wrap="square" rtlCol="0">
            <a:spAutoFit/>
          </a:bodyPr>
          <a:lstStyle/>
          <a:p>
            <a:r>
              <a:rPr kumimoji="1" lang="zh-CN" altLang="en-US" sz="2800" b="1" dirty="0">
                <a:solidFill>
                  <a:srgbClr val="FF0000"/>
                </a:solidFill>
              </a:rPr>
              <a:t>“江南忆”组合的设计，是如何体现坚定文化自信的？（</a:t>
            </a:r>
            <a:r>
              <a:rPr kumimoji="1" lang="en-US" altLang="zh-CN" sz="2800" b="1" dirty="0">
                <a:solidFill>
                  <a:srgbClr val="FF0000"/>
                </a:solidFill>
              </a:rPr>
              <a:t>4</a:t>
            </a:r>
            <a:r>
              <a:rPr kumimoji="1" lang="zh-CN" altLang="en-US" sz="2800" b="1" dirty="0">
                <a:solidFill>
                  <a:srgbClr val="FF0000"/>
                </a:solidFill>
              </a:rPr>
              <a:t>分）</a:t>
            </a:r>
          </a:p>
        </p:txBody>
      </p:sp>
      <p:sp>
        <p:nvSpPr>
          <p:cNvPr id="8" name="文本框 7">
            <a:extLst>
              <a:ext uri="{FF2B5EF4-FFF2-40B4-BE49-F238E27FC236}">
                <a16:creationId xmlns:a16="http://schemas.microsoft.com/office/drawing/2014/main" id="{13DDE374-2357-3EB1-230B-E82C14F199E3}"/>
              </a:ext>
            </a:extLst>
          </p:cNvPr>
          <p:cNvSpPr txBox="1"/>
          <p:nvPr/>
        </p:nvSpPr>
        <p:spPr>
          <a:xfrm>
            <a:off x="4633739" y="9908"/>
            <a:ext cx="7469909" cy="3477875"/>
          </a:xfrm>
          <a:prstGeom prst="rect">
            <a:avLst/>
          </a:prstGeom>
          <a:noFill/>
        </p:spPr>
        <p:txBody>
          <a:bodyPr wrap="square">
            <a:spAutoFit/>
          </a:bodyPr>
          <a:lstStyle/>
          <a:p>
            <a:pPr indent="266700" algn="just"/>
            <a:r>
              <a:rPr lang="zh-CN" altLang="en-US" sz="2000" b="1" kern="100" dirty="0">
                <a:effectLst/>
                <a:latin typeface="DengXian" panose="02010600030101010101" pitchFamily="2" charset="-122"/>
                <a:ea typeface="DengXian" panose="02010600030101010101" pitchFamily="2" charset="-122"/>
                <a:cs typeface="Times New Roman" panose="02020603050405020304" pitchFamily="18" charset="0"/>
              </a:rPr>
              <a:t>   </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杭州亚运会吉祥物是一组承载深厚底蕴和充满时代活力的机器人，组合名为</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江南忆</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，出自唐朝诗人白居易的名句</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江南忆，最忆是杭州</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，它融合了杭州的历史人文、自然生态和创新基因。</a:t>
            </a:r>
            <a:endPar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endParaRPr>
          </a:p>
          <a:p>
            <a:pPr indent="266700" algn="just"/>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    </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三个吉祥物分别取名</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宸宸</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 </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琮琮</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 “</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莲莲</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 </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宸宸</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 </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以机器人的造型代表世界遗产京杭大远河。</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琮琮</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 </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以机器人的造型代表世界遗产良诸古城遗址，</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蓬莲</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 </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以机器人的造型代表世界遗产西湖，三个亲密无间的好伙伴，将作为传播奥林匹克精神，传递和平与友谊的使者，向亚洲和世界发出</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”2023,</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相聚杭州亚运会</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的盛情邀约。</a:t>
            </a:r>
          </a:p>
          <a:p>
            <a:pPr algn="just"/>
            <a:r>
              <a:rPr lang="zh-CN" altLang="en-US" sz="2000" b="1" kern="100" dirty="0">
                <a:effectLst/>
                <a:latin typeface="DengXian" panose="02010600030101010101" pitchFamily="2" charset="-122"/>
                <a:ea typeface="DengXian" panose="02010600030101010101" pitchFamily="2" charset="-122"/>
                <a:cs typeface="Times New Roman" panose="02020603050405020304" pitchFamily="18" charset="0"/>
              </a:rPr>
              <a:t>         </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而提到杭州的关键词，数字化一定在其中。 因此</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江南忆</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组合被设计为了小机器人</a:t>
            </a:r>
            <a:r>
              <a:rPr lang="zh-CN" altLang="en-US"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人工智能，有着高科技的形态。</a:t>
            </a:r>
          </a:p>
        </p:txBody>
      </p:sp>
      <p:sp>
        <p:nvSpPr>
          <p:cNvPr id="9" name="文本框 8">
            <a:extLst>
              <a:ext uri="{FF2B5EF4-FFF2-40B4-BE49-F238E27FC236}">
                <a16:creationId xmlns:a16="http://schemas.microsoft.com/office/drawing/2014/main" id="{BEA7EA33-9BEC-4A18-7AE6-AC74E5FA171D}"/>
              </a:ext>
            </a:extLst>
          </p:cNvPr>
          <p:cNvSpPr txBox="1"/>
          <p:nvPr/>
        </p:nvSpPr>
        <p:spPr>
          <a:xfrm>
            <a:off x="1525" y="4093844"/>
            <a:ext cx="12190475" cy="523220"/>
          </a:xfrm>
          <a:prstGeom prst="rect">
            <a:avLst/>
          </a:prstGeom>
          <a:solidFill>
            <a:srgbClr val="00B0F0"/>
          </a:solidFill>
        </p:spPr>
        <p:txBody>
          <a:bodyPr wrap="square" rtlCol="0">
            <a:spAutoFit/>
          </a:bodyPr>
          <a:lstStyle/>
          <a:p>
            <a:r>
              <a:rPr kumimoji="1" lang="en-US" altLang="zh-CN" sz="2800" b="1" dirty="0">
                <a:solidFill>
                  <a:schemeClr val="bg1"/>
                </a:solidFill>
              </a:rPr>
              <a:t>1.</a:t>
            </a:r>
            <a:r>
              <a:rPr kumimoji="1" lang="zh-CN" altLang="en-US" sz="2800" b="1" dirty="0">
                <a:solidFill>
                  <a:schemeClr val="bg1"/>
                </a:solidFill>
              </a:rPr>
              <a:t>“江南忆”出自唐朝诗人的名句，</a:t>
            </a:r>
            <a:r>
              <a:rPr kumimoji="1" lang="zh-CN" altLang="en-US" sz="2800" b="1" dirty="0">
                <a:solidFill>
                  <a:srgbClr val="FFFF00"/>
                </a:solidFill>
              </a:rPr>
              <a:t>体现了</a:t>
            </a:r>
            <a:r>
              <a:rPr kumimoji="1" lang="zh-CN" altLang="en-US" sz="2800" b="1" dirty="0">
                <a:solidFill>
                  <a:schemeClr val="bg1"/>
                </a:solidFill>
              </a:rPr>
              <a:t>不忘本来，继承优秀的传统文化。</a:t>
            </a:r>
          </a:p>
        </p:txBody>
      </p:sp>
      <p:sp>
        <p:nvSpPr>
          <p:cNvPr id="10" name="文本框 9">
            <a:extLst>
              <a:ext uri="{FF2B5EF4-FFF2-40B4-BE49-F238E27FC236}">
                <a16:creationId xmlns:a16="http://schemas.microsoft.com/office/drawing/2014/main" id="{29AE809B-6385-49A4-F017-DD95B8148EE8}"/>
              </a:ext>
            </a:extLst>
          </p:cNvPr>
          <p:cNvSpPr txBox="1"/>
          <p:nvPr/>
        </p:nvSpPr>
        <p:spPr>
          <a:xfrm>
            <a:off x="-1" y="4726968"/>
            <a:ext cx="12190475" cy="461665"/>
          </a:xfrm>
          <a:prstGeom prst="rect">
            <a:avLst/>
          </a:prstGeom>
          <a:solidFill>
            <a:srgbClr val="00B0F0"/>
          </a:solidFill>
        </p:spPr>
        <p:txBody>
          <a:bodyPr wrap="square" rtlCol="0">
            <a:spAutoFit/>
          </a:bodyPr>
          <a:lstStyle/>
          <a:p>
            <a:r>
              <a:rPr kumimoji="1" lang="en-US" altLang="zh-CN" sz="2400" b="1" dirty="0">
                <a:solidFill>
                  <a:schemeClr val="bg1"/>
                </a:solidFill>
              </a:rPr>
              <a:t>2.</a:t>
            </a:r>
            <a:r>
              <a:rPr kumimoji="1" lang="zh-CN" altLang="en-US" sz="2400" b="1" dirty="0">
                <a:solidFill>
                  <a:schemeClr val="bg1"/>
                </a:solidFill>
              </a:rPr>
              <a:t>以世界遗产为原型取名，</a:t>
            </a:r>
            <a:r>
              <a:rPr kumimoji="1" lang="zh-CN" altLang="en-US" sz="2400" b="1" dirty="0">
                <a:solidFill>
                  <a:srgbClr val="FFFF00"/>
                </a:solidFill>
              </a:rPr>
              <a:t>体现了</a:t>
            </a:r>
            <a:r>
              <a:rPr kumimoji="1" lang="zh-CN" altLang="en-US" sz="2400" b="1" dirty="0">
                <a:solidFill>
                  <a:schemeClr val="bg1"/>
                </a:solidFill>
              </a:rPr>
              <a:t>推动中华优秀传统文化创造性转化、创新性发展。</a:t>
            </a:r>
          </a:p>
        </p:txBody>
      </p:sp>
      <p:sp>
        <p:nvSpPr>
          <p:cNvPr id="12" name="文本框 11">
            <a:extLst>
              <a:ext uri="{FF2B5EF4-FFF2-40B4-BE49-F238E27FC236}">
                <a16:creationId xmlns:a16="http://schemas.microsoft.com/office/drawing/2014/main" id="{602730EB-AB6E-D4B9-1E35-5B9E1DCF30E9}"/>
              </a:ext>
            </a:extLst>
          </p:cNvPr>
          <p:cNvSpPr txBox="1"/>
          <p:nvPr/>
        </p:nvSpPr>
        <p:spPr>
          <a:xfrm>
            <a:off x="1525" y="5298537"/>
            <a:ext cx="12190475" cy="830997"/>
          </a:xfrm>
          <a:prstGeom prst="rect">
            <a:avLst/>
          </a:prstGeom>
          <a:solidFill>
            <a:srgbClr val="00B0F0"/>
          </a:solidFill>
        </p:spPr>
        <p:txBody>
          <a:bodyPr wrap="square">
            <a:spAutoFit/>
          </a:bodyPr>
          <a:lstStyle/>
          <a:p>
            <a:r>
              <a:rPr lang="en-US" altLang="zh-CN" sz="2400" b="1" kern="100" dirty="0">
                <a:solidFill>
                  <a:schemeClr val="bg1"/>
                </a:solidFill>
                <a:effectLst/>
                <a:latin typeface="DengXian" panose="02010600030101010101" pitchFamily="2" charset="-122"/>
                <a:ea typeface="DengXian" panose="02010600030101010101" pitchFamily="2" charset="-122"/>
                <a:cs typeface="Times New Roman" panose="02020603050405020304" pitchFamily="18" charset="0"/>
              </a:rPr>
              <a:t>3.“</a:t>
            </a:r>
            <a:r>
              <a:rPr lang="zh-CN" altLang="zh-CN" sz="2400" b="1" kern="100" dirty="0">
                <a:solidFill>
                  <a:schemeClr val="bg1"/>
                </a:solidFill>
                <a:effectLst/>
                <a:latin typeface="DengXian" panose="02010600030101010101" pitchFamily="2" charset="-122"/>
                <a:ea typeface="DengXian" panose="02010600030101010101" pitchFamily="2" charset="-122"/>
                <a:cs typeface="Times New Roman" panose="02020603050405020304" pitchFamily="18" charset="0"/>
              </a:rPr>
              <a:t>江南忆</a:t>
            </a:r>
            <a:r>
              <a:rPr lang="en-US" altLang="zh-CN" sz="2400" b="1" kern="100" dirty="0">
                <a:solidFill>
                  <a:schemeClr val="bg1"/>
                </a:solidFill>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400" b="1" kern="100" dirty="0">
                <a:solidFill>
                  <a:schemeClr val="bg1"/>
                </a:solidFill>
                <a:effectLst/>
                <a:latin typeface="DengXian" panose="02010600030101010101" pitchFamily="2" charset="-122"/>
                <a:ea typeface="DengXian" panose="02010600030101010101" pitchFamily="2" charset="-122"/>
                <a:cs typeface="Times New Roman" panose="02020603050405020304" pitchFamily="18" charset="0"/>
              </a:rPr>
              <a:t>组合被设计为了小机器人</a:t>
            </a:r>
            <a:r>
              <a:rPr lang="zh-CN" altLang="en-US" sz="2400" b="1" kern="100" dirty="0">
                <a:solidFill>
                  <a:schemeClr val="bg1"/>
                </a:solidFill>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400" b="1" kern="100" dirty="0">
                <a:solidFill>
                  <a:schemeClr val="bg1"/>
                </a:solidFill>
                <a:effectLst/>
                <a:latin typeface="DengXian" panose="02010600030101010101" pitchFamily="2" charset="-122"/>
                <a:ea typeface="DengXian" panose="02010600030101010101" pitchFamily="2" charset="-122"/>
                <a:cs typeface="Times New Roman" panose="02020603050405020304" pitchFamily="18" charset="0"/>
              </a:rPr>
              <a:t>人工智能，有着高科技的形态</a:t>
            </a:r>
            <a:r>
              <a:rPr lang="zh-CN" altLang="en-US" sz="2400" b="1" kern="100" dirty="0">
                <a:solidFill>
                  <a:schemeClr val="bg1"/>
                </a:solidFill>
                <a:effectLst/>
                <a:latin typeface="DengXian" panose="02010600030101010101" pitchFamily="2" charset="-122"/>
                <a:ea typeface="DengXian" panose="02010600030101010101" pitchFamily="2" charset="-122"/>
                <a:cs typeface="Times New Roman" panose="02020603050405020304" pitchFamily="18" charset="0"/>
              </a:rPr>
              <a:t>，</a:t>
            </a:r>
            <a:r>
              <a:rPr lang="zh-CN" altLang="en-US" sz="2400" b="1" kern="100" dirty="0">
                <a:solidFill>
                  <a:srgbClr val="FFFF00"/>
                </a:solidFill>
                <a:effectLst/>
                <a:latin typeface="DengXian" panose="02010600030101010101" pitchFamily="2" charset="-122"/>
                <a:ea typeface="DengXian" panose="02010600030101010101" pitchFamily="2" charset="-122"/>
                <a:cs typeface="Times New Roman" panose="02020603050405020304" pitchFamily="18" charset="0"/>
              </a:rPr>
              <a:t>体现了</a:t>
            </a:r>
            <a:r>
              <a:rPr lang="zh-CN" altLang="en-US" sz="2400" b="1" kern="100" dirty="0">
                <a:solidFill>
                  <a:schemeClr val="bg1"/>
                </a:solidFill>
                <a:effectLst/>
                <a:latin typeface="DengXian" panose="02010600030101010101" pitchFamily="2" charset="-122"/>
                <a:ea typeface="DengXian" panose="02010600030101010101" pitchFamily="2" charset="-122"/>
                <a:cs typeface="Times New Roman" panose="02020603050405020304" pitchFamily="18" charset="0"/>
              </a:rPr>
              <a:t>发展社会主义先进文化</a:t>
            </a:r>
            <a:endParaRPr lang="zh-CN" altLang="en-US" sz="2400" dirty="0">
              <a:solidFill>
                <a:schemeClr val="bg1"/>
              </a:solidFill>
            </a:endParaRPr>
          </a:p>
        </p:txBody>
      </p:sp>
    </p:spTree>
    <p:extLst>
      <p:ext uri="{BB962C8B-B14F-4D97-AF65-F5344CB8AC3E}">
        <p14:creationId xmlns:p14="http://schemas.microsoft.com/office/powerpoint/2010/main" val="1771533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7CB27DE5-0F19-9D2A-B9DD-AFEAC0FC317D}"/>
              </a:ext>
            </a:extLst>
          </p:cNvPr>
          <p:cNvSpPr txBox="1"/>
          <p:nvPr/>
        </p:nvSpPr>
        <p:spPr>
          <a:xfrm>
            <a:off x="248952" y="-166704"/>
            <a:ext cx="11694096" cy="4154984"/>
          </a:xfrm>
          <a:prstGeom prst="rect">
            <a:avLst/>
          </a:prstGeom>
          <a:noFill/>
        </p:spPr>
        <p:txBody>
          <a:bodyPr wrap="square">
            <a:spAutoFit/>
          </a:bodyPr>
          <a:lstStyle/>
          <a:p>
            <a:pPr algn="just"/>
            <a:r>
              <a:rPr lang="en-US" altLang="zh-CN" sz="2400" kern="100" dirty="0">
                <a:effectLst/>
                <a:latin typeface="DengXian" panose="02010600030101010101" pitchFamily="2" charset="-122"/>
                <a:ea typeface="DengXian" panose="02010600030101010101" pitchFamily="2" charset="-122"/>
                <a:cs typeface="Times New Roman" panose="02020603050405020304" pitchFamily="18" charset="0"/>
              </a:rPr>
              <a:t> </a:t>
            </a:r>
            <a:endParaRPr lang="zh-CN" altLang="zh-CN" sz="2400" kern="100" dirty="0">
              <a:effectLst/>
              <a:latin typeface="DengXian" panose="02010600030101010101" pitchFamily="2" charset="-122"/>
              <a:ea typeface="DengXian" panose="02010600030101010101" pitchFamily="2" charset="-122"/>
              <a:cs typeface="Times New Roman" panose="02020603050405020304" pitchFamily="18" charset="0"/>
            </a:endParaRPr>
          </a:p>
          <a:p>
            <a:pPr algn="just"/>
            <a:r>
              <a:rPr lang="zh-CN" altLang="zh-CN" sz="2400" kern="100" dirty="0">
                <a:solidFill>
                  <a:srgbClr val="000000"/>
                </a:solidFill>
                <a:effectLst/>
                <a:latin typeface="宋体" panose="02010600030101010101" pitchFamily="2" charset="-122"/>
                <a:ea typeface="DengXian" panose="02010600030101010101" pitchFamily="2" charset="-122"/>
                <a:cs typeface="Times New Roman" panose="02020603050405020304" pitchFamily="18" charset="0"/>
              </a:rPr>
              <a:t>十年来，我们弘扬</a:t>
            </a:r>
            <a:r>
              <a:rPr lang="zh-CN" altLang="zh-CN" sz="2400" kern="100" dirty="0">
                <a:solidFill>
                  <a:srgbClr val="FF0000"/>
                </a:solidFill>
                <a:effectLst/>
                <a:latin typeface="宋体" panose="02010600030101010101" pitchFamily="2" charset="-122"/>
                <a:ea typeface="DengXian" panose="02010600030101010101" pitchFamily="2" charset="-122"/>
                <a:cs typeface="Times New Roman" panose="02020603050405020304" pitchFamily="18" charset="0"/>
              </a:rPr>
              <a:t>伟大的建党精神</a:t>
            </a:r>
            <a:r>
              <a:rPr lang="zh-CN" altLang="zh-CN" sz="2400" kern="100" dirty="0">
                <a:solidFill>
                  <a:srgbClr val="000000"/>
                </a:solidFill>
                <a:effectLst/>
                <a:latin typeface="宋体" panose="02010600030101010101" pitchFamily="2" charset="-122"/>
                <a:ea typeface="DengXian" panose="02010600030101010101" pitchFamily="2" charset="-122"/>
                <a:cs typeface="Times New Roman" panose="02020603050405020304" pitchFamily="18" charset="0"/>
              </a:rPr>
              <a:t>，战胜了一系列重大风险挑战，党和国家事业取得历史性成就、发生历史性变革。党的二十大报告指出：</a:t>
            </a:r>
            <a:endParaRPr lang="zh-CN" altLang="zh-CN" sz="2400" kern="100" dirty="0">
              <a:effectLst/>
              <a:latin typeface="DengXian" panose="02010600030101010101" pitchFamily="2" charset="-122"/>
              <a:ea typeface="DengXian" panose="02010600030101010101" pitchFamily="2" charset="-122"/>
              <a:cs typeface="Times New Roman" panose="02020603050405020304" pitchFamily="18" charset="0"/>
            </a:endParaRPr>
          </a:p>
          <a:p>
            <a:pPr algn="just"/>
            <a:r>
              <a:rPr lang="zh-CN" altLang="zh-CN" sz="2400" kern="100" dirty="0">
                <a:effectLst/>
                <a:latin typeface="DengXian" panose="02010600030101010101" pitchFamily="2" charset="-122"/>
                <a:ea typeface="楷体" panose="02010609060101010101" pitchFamily="49" charset="-122"/>
                <a:cs typeface="Times New Roman" panose="02020603050405020304" pitchFamily="18" charset="0"/>
              </a:rPr>
              <a:t>◇国内生产总值从五十四万亿元增长到一百一十四万亿元，稳居世界第二位</a:t>
            </a:r>
            <a:r>
              <a:rPr lang="en-US" altLang="zh-CN" sz="2400" kern="100" dirty="0">
                <a:effectLst/>
                <a:latin typeface="DengXian" panose="02010600030101010101" pitchFamily="2" charset="-122"/>
                <a:ea typeface="楷体" panose="02010609060101010101" pitchFamily="49" charset="-122"/>
                <a:cs typeface="Times New Roman" panose="02020603050405020304" pitchFamily="18" charset="0"/>
              </a:rPr>
              <a:t>;</a:t>
            </a:r>
            <a:endParaRPr lang="zh-CN" altLang="zh-CN" sz="2400" kern="100" dirty="0">
              <a:effectLst/>
              <a:latin typeface="DengXian" panose="02010600030101010101" pitchFamily="2" charset="-122"/>
              <a:ea typeface="DengXian" panose="02010600030101010101" pitchFamily="2" charset="-122"/>
              <a:cs typeface="Times New Roman" panose="02020603050405020304" pitchFamily="18" charset="0"/>
            </a:endParaRPr>
          </a:p>
          <a:p>
            <a:pPr algn="just"/>
            <a:r>
              <a:rPr lang="zh-CN" altLang="zh-CN" sz="2400" kern="100" dirty="0">
                <a:effectLst/>
                <a:latin typeface="DengXian" panose="02010600030101010101" pitchFamily="2" charset="-122"/>
                <a:ea typeface="楷体" panose="02010609060101010101" pitchFamily="49" charset="-122"/>
                <a:cs typeface="Times New Roman" panose="02020603050405020304" pitchFamily="18" charset="0"/>
              </a:rPr>
              <a:t>◇货物贸易总额居世界第一，吸引外资和对外投资居世界前列； </a:t>
            </a:r>
            <a:endParaRPr lang="zh-CN" altLang="zh-CN" sz="2400" kern="100" dirty="0">
              <a:effectLst/>
              <a:latin typeface="DengXian" panose="02010600030101010101" pitchFamily="2" charset="-122"/>
              <a:ea typeface="DengXian" panose="02010600030101010101" pitchFamily="2" charset="-122"/>
              <a:cs typeface="Times New Roman" panose="02020603050405020304" pitchFamily="18" charset="0"/>
            </a:endParaRPr>
          </a:p>
          <a:p>
            <a:pPr algn="just"/>
            <a:r>
              <a:rPr lang="zh-CN" altLang="zh-CN" sz="2400" kern="100" dirty="0">
                <a:effectLst/>
                <a:latin typeface="DengXian" panose="02010600030101010101" pitchFamily="2" charset="-122"/>
                <a:ea typeface="楷体" panose="02010609060101010101" pitchFamily="49" charset="-122"/>
                <a:cs typeface="Times New Roman" panose="02020603050405020304" pitchFamily="18" charset="0"/>
              </a:rPr>
              <a:t>◇历史性地解决了绝对贫困问题，建成世界上规模最大的社会保障体系；</a:t>
            </a:r>
            <a:endParaRPr lang="zh-CN" altLang="zh-CN" sz="2400" kern="100" dirty="0">
              <a:effectLst/>
              <a:latin typeface="DengXian" panose="02010600030101010101" pitchFamily="2" charset="-122"/>
              <a:ea typeface="DengXian" panose="02010600030101010101" pitchFamily="2" charset="-122"/>
              <a:cs typeface="Times New Roman" panose="02020603050405020304" pitchFamily="18" charset="0"/>
            </a:endParaRPr>
          </a:p>
          <a:p>
            <a:pPr algn="just"/>
            <a:r>
              <a:rPr lang="zh-CN" altLang="zh-CN" sz="2400" kern="100" dirty="0">
                <a:effectLst/>
                <a:latin typeface="DengXian" panose="02010600030101010101" pitchFamily="2" charset="-122"/>
                <a:ea typeface="楷体" panose="02010609060101010101" pitchFamily="49" charset="-122"/>
                <a:cs typeface="Times New Roman" panose="02020603050405020304" pitchFamily="18" charset="0"/>
              </a:rPr>
              <a:t>◇基础研究和原始创新不断加强，一些关键核心技术实现突破，战略性新兴产业发展壮大；</a:t>
            </a:r>
            <a:endParaRPr lang="zh-CN" altLang="zh-CN" sz="2400" kern="100" dirty="0">
              <a:effectLst/>
              <a:latin typeface="DengXian" panose="02010600030101010101" pitchFamily="2" charset="-122"/>
              <a:ea typeface="DengXian" panose="02010600030101010101" pitchFamily="2" charset="-122"/>
              <a:cs typeface="Times New Roman" panose="02020603050405020304" pitchFamily="18" charset="0"/>
            </a:endParaRPr>
          </a:p>
          <a:p>
            <a:pPr algn="just"/>
            <a:r>
              <a:rPr lang="zh-CN" altLang="zh-CN" sz="2400" kern="100" dirty="0">
                <a:effectLst/>
                <a:latin typeface="DengXian" panose="02010600030101010101" pitchFamily="2" charset="-122"/>
                <a:ea typeface="楷体" panose="02010609060101010101" pitchFamily="49" charset="-122"/>
                <a:cs typeface="Times New Roman" panose="02020603050405020304" pitchFamily="18" charset="0"/>
              </a:rPr>
              <a:t>◇生态环境保护发生历史性、转折性、全局性变化，祖国天更蓝、山更绿、水更清……</a:t>
            </a:r>
            <a:endParaRPr lang="zh-CN" altLang="zh-CN" sz="2400" kern="100" dirty="0">
              <a:effectLst/>
              <a:latin typeface="DengXian" panose="02010600030101010101" pitchFamily="2" charset="-122"/>
              <a:ea typeface="DengXian" panose="02010600030101010101" pitchFamily="2" charset="-122"/>
              <a:cs typeface="Times New Roman" panose="02020603050405020304" pitchFamily="18" charset="0"/>
            </a:endParaRPr>
          </a:p>
          <a:p>
            <a:pPr indent="200025" algn="just"/>
            <a:r>
              <a:rPr lang="zh-CN" altLang="zh-CN" sz="2400" kern="100" dirty="0">
                <a:solidFill>
                  <a:srgbClr val="000000"/>
                </a:solidFill>
                <a:effectLst/>
                <a:latin typeface="宋体" panose="02010600030101010101" pitchFamily="2" charset="-122"/>
                <a:ea typeface="DengXian" panose="02010600030101010101" pitchFamily="2" charset="-122"/>
                <a:cs typeface="Times New Roman" panose="02020603050405020304" pitchFamily="18" charset="0"/>
              </a:rPr>
              <a:t>有人认为：只要有建党精神，我们就</a:t>
            </a:r>
            <a:r>
              <a:rPr lang="zh-CN" altLang="en-US" sz="2400" kern="100" dirty="0">
                <a:solidFill>
                  <a:srgbClr val="000000"/>
                </a:solidFill>
                <a:effectLst/>
                <a:latin typeface="宋体" panose="02010600030101010101" pitchFamily="2" charset="-122"/>
                <a:ea typeface="DengXian" panose="02010600030101010101" pitchFamily="2" charset="-122"/>
                <a:cs typeface="Times New Roman" panose="02020603050405020304" pitchFamily="18" charset="0"/>
              </a:rPr>
              <a:t>能</a:t>
            </a:r>
            <a:r>
              <a:rPr lang="zh-CN" altLang="zh-CN" sz="2400" kern="100" dirty="0">
                <a:solidFill>
                  <a:srgbClr val="000000"/>
                </a:solidFill>
                <a:effectLst/>
                <a:latin typeface="宋体" panose="02010600030101010101" pitchFamily="2" charset="-122"/>
                <a:ea typeface="DengXian" panose="02010600030101010101" pitchFamily="2" charset="-122"/>
                <a:cs typeface="Times New Roman" panose="02020603050405020304" pitchFamily="18" charset="0"/>
              </a:rPr>
              <a:t>实现中国式现代化。请你联系材料加以点评。（</a:t>
            </a:r>
            <a:r>
              <a:rPr lang="en-US" altLang="zh-CN" sz="2400" kern="100" dirty="0">
                <a:solidFill>
                  <a:srgbClr val="000000"/>
                </a:solidFill>
                <a:effectLst/>
                <a:latin typeface="宋体" panose="02010600030101010101" pitchFamily="2" charset="-122"/>
                <a:ea typeface="DengXian" panose="02010600030101010101" pitchFamily="2" charset="-122"/>
                <a:cs typeface="Times New Roman" panose="02020603050405020304" pitchFamily="18" charset="0"/>
              </a:rPr>
              <a:t>6</a:t>
            </a:r>
            <a:r>
              <a:rPr lang="zh-CN" altLang="zh-CN" sz="2400" kern="100" dirty="0">
                <a:solidFill>
                  <a:srgbClr val="000000"/>
                </a:solidFill>
                <a:effectLst/>
                <a:latin typeface="宋体" panose="02010600030101010101" pitchFamily="2" charset="-122"/>
                <a:ea typeface="DengXian" panose="02010600030101010101" pitchFamily="2" charset="-122"/>
                <a:cs typeface="Times New Roman" panose="02020603050405020304" pitchFamily="18" charset="0"/>
              </a:rPr>
              <a:t>分）</a:t>
            </a:r>
            <a:endParaRPr lang="zh-CN" altLang="zh-CN" sz="24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90A41FBC-41ED-7ED0-FEA6-EDB47E5D751D}"/>
              </a:ext>
            </a:extLst>
          </p:cNvPr>
          <p:cNvSpPr txBox="1"/>
          <p:nvPr/>
        </p:nvSpPr>
        <p:spPr>
          <a:xfrm>
            <a:off x="602428" y="2284928"/>
            <a:ext cx="11340620" cy="4401205"/>
          </a:xfrm>
          <a:prstGeom prst="rect">
            <a:avLst/>
          </a:prstGeom>
          <a:solidFill>
            <a:srgbClr val="FBFFAC"/>
          </a:solidFill>
          <a:ln w="57150">
            <a:solidFill>
              <a:srgbClr val="00B0F0"/>
            </a:solidFill>
          </a:ln>
        </p:spPr>
        <p:txBody>
          <a:bodyPr wrap="square">
            <a:spAutoFit/>
          </a:bodyPr>
          <a:lstStyle/>
          <a:p>
            <a:r>
              <a:rPr lang="zh-CN" altLang="zh-CN" sz="2800" b="1" dirty="0">
                <a:effectLst/>
                <a:ea typeface="宋体" panose="02010600030101010101" pitchFamily="2" charset="-122"/>
                <a:cs typeface="宋体" panose="02010600030101010101" pitchFamily="2" charset="-122"/>
              </a:rPr>
              <a:t>①观点片面。（</a:t>
            </a:r>
            <a:r>
              <a:rPr lang="en-US" altLang="zh-CN" sz="2800" b="1" dirty="0">
                <a:effectLst/>
                <a:ea typeface="宋体" panose="02010600030101010101" pitchFamily="2" charset="-122"/>
                <a:cs typeface="宋体" panose="02010600030101010101" pitchFamily="2" charset="-122"/>
              </a:rPr>
              <a:t>1</a:t>
            </a:r>
            <a:r>
              <a:rPr lang="zh-CN" altLang="zh-CN" sz="2800" b="1" dirty="0">
                <a:effectLst/>
                <a:ea typeface="宋体" panose="02010600030101010101" pitchFamily="2" charset="-122"/>
                <a:cs typeface="宋体" panose="02010600030101010101" pitchFamily="2" charset="-122"/>
              </a:rPr>
              <a:t>分）</a:t>
            </a:r>
            <a:endParaRPr lang="en-US" altLang="zh-CN" sz="2800" b="1" dirty="0">
              <a:effectLst/>
              <a:ea typeface="宋体" panose="02010600030101010101" pitchFamily="2" charset="-122"/>
              <a:cs typeface="宋体" panose="02010600030101010101" pitchFamily="2" charset="-122"/>
            </a:endParaRPr>
          </a:p>
          <a:p>
            <a:r>
              <a:rPr lang="zh-CN" altLang="zh-CN" sz="2800" b="1" dirty="0">
                <a:effectLst/>
                <a:ea typeface="宋体" panose="02010600030101010101" pitchFamily="2" charset="-122"/>
                <a:cs typeface="宋体" panose="02010600030101010101" pitchFamily="2" charset="-122"/>
              </a:rPr>
              <a:t>②弘扬建党精神</a:t>
            </a:r>
            <a:r>
              <a:rPr lang="zh-CN" altLang="en-US" sz="2800" b="1" dirty="0">
                <a:solidFill>
                  <a:srgbClr val="FF0000"/>
                </a:solidFill>
                <a:effectLst/>
                <a:ea typeface="宋体" panose="02010600030101010101" pitchFamily="2" charset="-122"/>
                <a:cs typeface="宋体" panose="02010600030101010101" pitchFamily="2" charset="-122"/>
              </a:rPr>
              <a:t>有利于</a:t>
            </a:r>
            <a:r>
              <a:rPr lang="zh-CN" altLang="zh-CN" sz="2800" b="1" dirty="0">
                <a:effectLst/>
                <a:ea typeface="宋体" panose="02010600030101010101" pitchFamily="2" charset="-122"/>
                <a:cs typeface="宋体" panose="02010600030101010101" pitchFamily="2" charset="-122"/>
              </a:rPr>
              <a:t>实现中国式现代化。</a:t>
            </a:r>
            <a:endParaRPr lang="en-US" altLang="zh-CN" sz="2800" b="1" dirty="0">
              <a:effectLst/>
              <a:ea typeface="宋体" panose="02010600030101010101" pitchFamily="2" charset="-122"/>
              <a:cs typeface="宋体" panose="02010600030101010101" pitchFamily="2" charset="-122"/>
            </a:endParaRPr>
          </a:p>
          <a:p>
            <a:r>
              <a:rPr lang="zh-CN" altLang="zh-CN" sz="2800" b="1" dirty="0">
                <a:solidFill>
                  <a:srgbClr val="FF0000"/>
                </a:solidFill>
                <a:effectLst/>
                <a:ea typeface="宋体" panose="02010600030101010101" pitchFamily="2" charset="-122"/>
                <a:cs typeface="宋体" panose="02010600030101010101" pitchFamily="2" charset="-122"/>
              </a:rPr>
              <a:t>建党精神是中华民族精神的重要内容，</a:t>
            </a:r>
            <a:r>
              <a:rPr lang="zh-CN" altLang="zh-CN" sz="2800" b="1" dirty="0">
                <a:effectLst/>
                <a:ea typeface="宋体" panose="02010600030101010101" pitchFamily="2" charset="-122"/>
                <a:cs typeface="宋体" panose="02010600030101010101" pitchFamily="2" charset="-122"/>
              </a:rPr>
              <a:t>是中华民族生生不息、发展壮大的强大精神支柱，为中华民族伟大复兴提供精神动力。</a:t>
            </a:r>
            <a:r>
              <a:rPr lang="en-US" altLang="zh-CN" sz="2800" b="1" dirty="0">
                <a:effectLst/>
                <a:ea typeface="宋体" panose="02010600030101010101" pitchFamily="2" charset="-122"/>
                <a:cs typeface="宋体" panose="02010600030101010101" pitchFamily="2" charset="-122"/>
              </a:rPr>
              <a:t>(1</a:t>
            </a:r>
            <a:r>
              <a:rPr lang="zh-CN" altLang="zh-CN" sz="2800" b="1" dirty="0">
                <a:effectLst/>
                <a:ea typeface="宋体" panose="02010600030101010101" pitchFamily="2" charset="-122"/>
                <a:cs typeface="宋体" panose="02010600030101010101" pitchFamily="2" charset="-122"/>
              </a:rPr>
              <a:t>分</a:t>
            </a:r>
            <a:r>
              <a:rPr lang="en-US" altLang="zh-CN" sz="2800" b="1" dirty="0">
                <a:effectLst/>
                <a:ea typeface="宋体" panose="02010600030101010101" pitchFamily="2" charset="-122"/>
                <a:cs typeface="宋体" panose="02010600030101010101" pitchFamily="2" charset="-122"/>
              </a:rPr>
              <a:t>)</a:t>
            </a:r>
          </a:p>
          <a:p>
            <a:r>
              <a:rPr lang="zh-CN" altLang="zh-CN" sz="2800" b="1" dirty="0">
                <a:effectLst/>
                <a:ea typeface="宋体" panose="02010600030101010101" pitchFamily="2" charset="-122"/>
                <a:cs typeface="宋体" panose="02010600030101010101" pitchFamily="2" charset="-122"/>
              </a:rPr>
              <a:t>③推进中国式现代化</a:t>
            </a:r>
            <a:r>
              <a:rPr lang="zh-CN" altLang="en-US" sz="2800" b="1" dirty="0">
                <a:effectLst/>
                <a:ea typeface="宋体" panose="02010600030101010101" pitchFamily="2" charset="-122"/>
                <a:cs typeface="宋体" panose="02010600030101010101" pitchFamily="2" charset="-122"/>
              </a:rPr>
              <a:t>还需要</a:t>
            </a:r>
            <a:r>
              <a:rPr lang="zh-CN" altLang="zh-CN" sz="2800" b="1" dirty="0">
                <a:effectLst/>
                <a:ea typeface="宋体" panose="02010600030101010101" pitchFamily="2" charset="-122"/>
                <a:cs typeface="宋体" panose="02010600030101010101" pitchFamily="2" charset="-122"/>
              </a:rPr>
              <a:t>：</a:t>
            </a:r>
            <a:endParaRPr lang="en-US" altLang="zh-CN" sz="2800" b="1" dirty="0">
              <a:effectLst/>
              <a:ea typeface="宋体" panose="02010600030101010101" pitchFamily="2" charset="-122"/>
              <a:cs typeface="宋体" panose="02010600030101010101" pitchFamily="2" charset="-122"/>
            </a:endParaRPr>
          </a:p>
          <a:p>
            <a:r>
              <a:rPr lang="zh-CN" altLang="zh-CN" sz="2800" b="1" dirty="0">
                <a:effectLst/>
                <a:ea typeface="宋体" panose="02010600030101010101" pitchFamily="2" charset="-122"/>
                <a:cs typeface="宋体" panose="02010600030101010101" pitchFamily="2" charset="-122"/>
              </a:rPr>
              <a:t>党和国家坚持</a:t>
            </a:r>
            <a:r>
              <a:rPr lang="zh-CN" altLang="zh-CN" sz="2800" b="1" dirty="0">
                <a:solidFill>
                  <a:srgbClr val="FF0000"/>
                </a:solidFill>
                <a:effectLst/>
                <a:ea typeface="宋体" panose="02010600030101010101" pitchFamily="2" charset="-122"/>
                <a:cs typeface="宋体" panose="02010600030101010101" pitchFamily="2" charset="-122"/>
              </a:rPr>
              <a:t>以经济建设为中心</a:t>
            </a:r>
            <a:r>
              <a:rPr lang="zh-CN" altLang="zh-CN" sz="2800" b="1" dirty="0">
                <a:effectLst/>
                <a:ea typeface="宋体" panose="02010600030101010101" pitchFamily="2" charset="-122"/>
                <a:cs typeface="宋体" panose="02010600030101010101" pitchFamily="2" charset="-122"/>
              </a:rPr>
              <a:t>，</a:t>
            </a:r>
            <a:r>
              <a:rPr lang="zh-CN" altLang="zh-CN" sz="2800" b="1" dirty="0">
                <a:solidFill>
                  <a:srgbClr val="FF0000"/>
                </a:solidFill>
                <a:effectLst/>
                <a:ea typeface="宋体" panose="02010600030101010101" pitchFamily="2" charset="-122"/>
                <a:cs typeface="宋体" panose="02010600030101010101" pitchFamily="2" charset="-122"/>
              </a:rPr>
              <a:t>坚持基本经济制度</a:t>
            </a:r>
            <a:r>
              <a:rPr lang="zh-CN" altLang="zh-CN" sz="2800" b="1" dirty="0">
                <a:effectLst/>
                <a:ea typeface="宋体" panose="02010600030101010101" pitchFamily="2" charset="-122"/>
                <a:cs typeface="宋体" panose="02010600030101010101" pitchFamily="2" charset="-122"/>
              </a:rPr>
              <a:t>，推动</a:t>
            </a:r>
            <a:r>
              <a:rPr lang="zh-CN" altLang="zh-CN" sz="2800" b="1" dirty="0">
                <a:solidFill>
                  <a:srgbClr val="FF0000"/>
                </a:solidFill>
                <a:effectLst/>
                <a:ea typeface="宋体" panose="02010600030101010101" pitchFamily="2" charset="-122"/>
                <a:cs typeface="宋体" panose="02010600030101010101" pitchFamily="2" charset="-122"/>
              </a:rPr>
              <a:t>高质量</a:t>
            </a:r>
            <a:r>
              <a:rPr lang="zh-CN" altLang="zh-CN" sz="2800" b="1" dirty="0">
                <a:effectLst/>
                <a:ea typeface="宋体" panose="02010600030101010101" pitchFamily="2" charset="-122"/>
                <a:cs typeface="宋体" panose="02010600030101010101" pitchFamily="2" charset="-122"/>
              </a:rPr>
              <a:t>发展；坚持</a:t>
            </a:r>
            <a:r>
              <a:rPr lang="zh-CN" altLang="zh-CN" sz="2800" b="1" dirty="0">
                <a:solidFill>
                  <a:srgbClr val="FF0000"/>
                </a:solidFill>
                <a:effectLst/>
                <a:ea typeface="宋体" panose="02010600030101010101" pitchFamily="2" charset="-122"/>
                <a:cs typeface="宋体" panose="02010600030101010101" pitchFamily="2" charset="-122"/>
              </a:rPr>
              <a:t>改革开放</a:t>
            </a:r>
            <a:r>
              <a:rPr lang="zh-CN" altLang="zh-CN" sz="2800" b="1" dirty="0">
                <a:effectLst/>
                <a:ea typeface="宋体" panose="02010600030101010101" pitchFamily="2" charset="-122"/>
                <a:cs typeface="宋体" panose="02010600030101010101" pitchFamily="2" charset="-122"/>
              </a:rPr>
              <a:t>；坚持以人民为中心的发展思想，关注和改善民生，完善</a:t>
            </a:r>
            <a:r>
              <a:rPr lang="zh-CN" altLang="zh-CN" sz="2800" b="1" dirty="0">
                <a:solidFill>
                  <a:srgbClr val="FF0000"/>
                </a:solidFill>
                <a:effectLst/>
                <a:ea typeface="宋体" panose="02010600030101010101" pitchFamily="2" charset="-122"/>
                <a:cs typeface="宋体" panose="02010600030101010101" pitchFamily="2" charset="-122"/>
              </a:rPr>
              <a:t>社会保障体系</a:t>
            </a:r>
            <a:r>
              <a:rPr lang="zh-CN" altLang="zh-CN" sz="2800" b="1" dirty="0">
                <a:effectLst/>
                <a:ea typeface="宋体" panose="02010600030101010101" pitchFamily="2" charset="-122"/>
                <a:cs typeface="宋体" panose="02010600030101010101" pitchFamily="2" charset="-122"/>
              </a:rPr>
              <a:t>；坚持</a:t>
            </a:r>
            <a:r>
              <a:rPr lang="zh-CN" altLang="zh-CN" sz="2800" b="1" dirty="0">
                <a:solidFill>
                  <a:srgbClr val="FF0000"/>
                </a:solidFill>
                <a:effectLst/>
                <a:ea typeface="宋体" panose="02010600030101010101" pitchFamily="2" charset="-122"/>
                <a:cs typeface="宋体" panose="02010600030101010101" pitchFamily="2" charset="-122"/>
              </a:rPr>
              <a:t>创新驱动发展战略</a:t>
            </a:r>
            <a:r>
              <a:rPr lang="zh-CN" altLang="zh-CN" sz="2800" b="1" dirty="0">
                <a:effectLst/>
                <a:ea typeface="宋体" panose="02010600030101010101" pitchFamily="2" charset="-122"/>
                <a:cs typeface="宋体" panose="02010600030101010101" pitchFamily="2" charset="-122"/>
              </a:rPr>
              <a:t>和科教兴国、人才强国战略，增强自主创新能力；走</a:t>
            </a:r>
            <a:r>
              <a:rPr lang="zh-CN" altLang="zh-CN" sz="2800" b="1" dirty="0">
                <a:solidFill>
                  <a:srgbClr val="FF0000"/>
                </a:solidFill>
                <a:effectLst/>
                <a:ea typeface="宋体" panose="02010600030101010101" pitchFamily="2" charset="-122"/>
                <a:cs typeface="宋体" panose="02010600030101010101" pitchFamily="2" charset="-122"/>
              </a:rPr>
              <a:t>绿色发展</a:t>
            </a:r>
            <a:r>
              <a:rPr lang="zh-CN" altLang="zh-CN" sz="2800" b="1" dirty="0">
                <a:effectLst/>
                <a:ea typeface="宋体" panose="02010600030101010101" pitchFamily="2" charset="-122"/>
                <a:cs typeface="宋体" panose="02010600030101010101" pitchFamily="2" charset="-122"/>
              </a:rPr>
              <a:t>道路，坚持绿色富国、绿色惠民</a:t>
            </a:r>
            <a:r>
              <a:rPr lang="en-US" altLang="zh-CN" sz="2800" b="1" dirty="0">
                <a:effectLst/>
                <a:ea typeface="宋体" panose="02010600030101010101" pitchFamily="2" charset="-122"/>
                <a:cs typeface="宋体" panose="02010600030101010101" pitchFamily="2" charset="-122"/>
              </a:rPr>
              <a:t>,</a:t>
            </a:r>
            <a:r>
              <a:rPr lang="zh-CN" altLang="zh-CN" sz="2800" b="1" dirty="0">
                <a:effectLst/>
                <a:ea typeface="宋体" panose="02010600030101010101" pitchFamily="2" charset="-122"/>
                <a:cs typeface="宋体" panose="02010600030101010101" pitchFamily="2" charset="-122"/>
              </a:rPr>
              <a:t>推动</a:t>
            </a:r>
            <a:r>
              <a:rPr lang="zh-CN" altLang="zh-CN" sz="2800" b="1" dirty="0">
                <a:solidFill>
                  <a:srgbClr val="FF0000"/>
                </a:solidFill>
                <a:effectLst/>
                <a:ea typeface="宋体" panose="02010600030101010101" pitchFamily="2" charset="-122"/>
                <a:cs typeface="宋体" panose="02010600030101010101" pitchFamily="2" charset="-122"/>
              </a:rPr>
              <a:t>生态文明</a:t>
            </a:r>
            <a:r>
              <a:rPr lang="zh-CN" altLang="zh-CN" sz="2800" b="1" dirty="0">
                <a:effectLst/>
                <a:ea typeface="宋体" panose="02010600030101010101" pitchFamily="2" charset="-122"/>
                <a:cs typeface="宋体" panose="02010600030101010101" pitchFamily="2" charset="-122"/>
              </a:rPr>
              <a:t>建设等。（任意</a:t>
            </a:r>
            <a:r>
              <a:rPr lang="en-US" altLang="zh-CN" sz="2800" b="1" dirty="0">
                <a:effectLst/>
                <a:ea typeface="宋体" panose="02010600030101010101" pitchFamily="2" charset="-122"/>
                <a:cs typeface="宋体" panose="02010600030101010101" pitchFamily="2" charset="-122"/>
              </a:rPr>
              <a:t>2</a:t>
            </a:r>
            <a:r>
              <a:rPr lang="zh-CN" altLang="zh-CN" sz="2800" b="1" dirty="0">
                <a:effectLst/>
                <a:ea typeface="宋体" panose="02010600030101010101" pitchFamily="2" charset="-122"/>
                <a:cs typeface="宋体" panose="02010600030101010101" pitchFamily="2" charset="-122"/>
              </a:rPr>
              <a:t>点得</a:t>
            </a:r>
            <a:r>
              <a:rPr lang="en-US" altLang="zh-CN" sz="2800" b="1" dirty="0">
                <a:effectLst/>
                <a:ea typeface="宋体" panose="02010600030101010101" pitchFamily="2" charset="-122"/>
                <a:cs typeface="宋体" panose="02010600030101010101" pitchFamily="2" charset="-122"/>
              </a:rPr>
              <a:t>2</a:t>
            </a:r>
            <a:r>
              <a:rPr lang="zh-CN" altLang="zh-CN" sz="2800" b="1" dirty="0">
                <a:effectLst/>
                <a:ea typeface="宋体" panose="02010600030101010101" pitchFamily="2" charset="-122"/>
                <a:cs typeface="宋体" panose="02010600030101010101" pitchFamily="2" charset="-122"/>
              </a:rPr>
              <a:t>分，其他言之有理也可得分）</a:t>
            </a:r>
            <a:endParaRPr lang="en-US" altLang="zh-CN" sz="2800" b="1" dirty="0">
              <a:effectLst/>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280868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blinds(horizontal)">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blinds(horizontal)">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blinds(horizontal)">
                                      <p:cBhvr>
                                        <p:cTn id="27" dur="500"/>
                                        <p:tgtEl>
                                          <p:spTgt spid="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Effect transition="in" filter="blinds(horizontal)">
                                      <p:cBhvr>
                                        <p:cTn id="3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E54A7AE-2A9C-BC0C-F1A3-F220C3742483}"/>
              </a:ext>
            </a:extLst>
          </p:cNvPr>
          <p:cNvSpPr txBox="1"/>
          <p:nvPr/>
        </p:nvSpPr>
        <p:spPr>
          <a:xfrm>
            <a:off x="1" y="1580606"/>
            <a:ext cx="12192000" cy="646331"/>
          </a:xfrm>
          <a:prstGeom prst="rect">
            <a:avLst/>
          </a:prstGeom>
          <a:solidFill>
            <a:srgbClr val="EE5010"/>
          </a:solidFill>
        </p:spPr>
        <p:txBody>
          <a:bodyPr wrap="square" rtlCol="0">
            <a:spAutoFit/>
          </a:bodyPr>
          <a:lstStyle/>
          <a:p>
            <a:r>
              <a:rPr kumimoji="1" lang="zh-CN" altLang="en-US" sz="3600" b="1" dirty="0">
                <a:solidFill>
                  <a:schemeClr val="bg1"/>
                </a:solidFill>
              </a:rPr>
              <a:t>             议题三：“江南忆”好可爱，谁来保护它们？</a:t>
            </a:r>
          </a:p>
        </p:txBody>
      </p:sp>
      <p:pic>
        <p:nvPicPr>
          <p:cNvPr id="5" name="图片 4">
            <a:extLst>
              <a:ext uri="{FF2B5EF4-FFF2-40B4-BE49-F238E27FC236}">
                <a16:creationId xmlns:a16="http://schemas.microsoft.com/office/drawing/2014/main" id="{6A7B4920-B0B3-82BF-59F7-8AE3DCBDD019}"/>
              </a:ext>
            </a:extLst>
          </p:cNvPr>
          <p:cNvPicPr>
            <a:picLocks noChangeAspect="1"/>
          </p:cNvPicPr>
          <p:nvPr/>
        </p:nvPicPr>
        <p:blipFill rotWithShape="1">
          <a:blip r:embed="rId2"/>
          <a:srcRect b="46278"/>
          <a:stretch/>
        </p:blipFill>
        <p:spPr>
          <a:xfrm>
            <a:off x="1652573" y="2663090"/>
            <a:ext cx="5490511" cy="3935947"/>
          </a:xfrm>
          <a:prstGeom prst="rect">
            <a:avLst/>
          </a:prstGeom>
        </p:spPr>
      </p:pic>
      <p:sp>
        <p:nvSpPr>
          <p:cNvPr id="6" name="文本框 5">
            <a:extLst>
              <a:ext uri="{FF2B5EF4-FFF2-40B4-BE49-F238E27FC236}">
                <a16:creationId xmlns:a16="http://schemas.microsoft.com/office/drawing/2014/main" id="{F3190B78-144E-7D7C-D629-885A7D343F50}"/>
              </a:ext>
            </a:extLst>
          </p:cNvPr>
          <p:cNvSpPr txBox="1"/>
          <p:nvPr/>
        </p:nvSpPr>
        <p:spPr>
          <a:xfrm>
            <a:off x="7555229" y="2663090"/>
            <a:ext cx="3887833" cy="3539430"/>
          </a:xfrm>
          <a:prstGeom prst="rect">
            <a:avLst/>
          </a:prstGeom>
          <a:solidFill>
            <a:schemeClr val="bg1"/>
          </a:solidFill>
          <a:ln w="57150">
            <a:solidFill>
              <a:schemeClr val="accent1">
                <a:lumMod val="40000"/>
                <a:lumOff val="60000"/>
              </a:schemeClr>
            </a:solidFill>
          </a:ln>
        </p:spPr>
        <p:txBody>
          <a:bodyPr wrap="square">
            <a:spAutoFit/>
          </a:bodyPr>
          <a:lstStyle/>
          <a:p>
            <a:r>
              <a:rPr lang="zh-CN" altLang="en-US" sz="3200" b="0" i="0" u="none" strike="noStrike" dirty="0">
                <a:solidFill>
                  <a:srgbClr val="000000"/>
                </a:solidFill>
                <a:effectLst/>
                <a:latin typeface="-apple-system-font"/>
              </a:rPr>
              <a:t>某公司未经杭州亚组委授权，擅自生产杭州亚运会吉祥物雕塑售卖获利，上下游产业链涉及多名犯罪嫌疑人，涉案金额达</a:t>
            </a:r>
            <a:r>
              <a:rPr lang="en-US" altLang="zh-CN" sz="3200" b="0" i="0" u="none" strike="noStrike" dirty="0">
                <a:solidFill>
                  <a:srgbClr val="000000"/>
                </a:solidFill>
                <a:effectLst/>
                <a:latin typeface="-apple-system-font"/>
              </a:rPr>
              <a:t>80</a:t>
            </a:r>
            <a:r>
              <a:rPr lang="zh-CN" altLang="en-US" sz="3200" b="0" i="0" u="none" strike="noStrike" dirty="0">
                <a:solidFill>
                  <a:srgbClr val="000000"/>
                </a:solidFill>
                <a:effectLst/>
                <a:latin typeface="-apple-system-font"/>
              </a:rPr>
              <a:t>余万元。</a:t>
            </a:r>
            <a:endParaRPr lang="zh-CN" altLang="en-US" sz="3200" dirty="0"/>
          </a:p>
        </p:txBody>
      </p:sp>
    </p:spTree>
    <p:extLst>
      <p:ext uri="{BB962C8B-B14F-4D97-AF65-F5344CB8AC3E}">
        <p14:creationId xmlns:p14="http://schemas.microsoft.com/office/powerpoint/2010/main" val="2537969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859CCFA6-8672-0B10-F318-C36981B8A0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85339A41-2235-7E2F-6337-FF5676BD64AA}"/>
              </a:ext>
            </a:extLst>
          </p:cNvPr>
          <p:cNvSpPr txBox="1"/>
          <p:nvPr/>
        </p:nvSpPr>
        <p:spPr>
          <a:xfrm>
            <a:off x="9144000" y="0"/>
            <a:ext cx="3048000" cy="2246769"/>
          </a:xfrm>
          <a:prstGeom prst="rect">
            <a:avLst/>
          </a:prstGeom>
          <a:solidFill>
            <a:schemeClr val="accent4"/>
          </a:solidFill>
        </p:spPr>
        <p:txBody>
          <a:bodyPr wrap="square">
            <a:spAutoFit/>
          </a:bodyPr>
          <a:lstStyle/>
          <a:p>
            <a:r>
              <a:rPr lang="zh-CN" altLang="en-US" sz="2800" b="1" i="0" u="none" strike="noStrike" dirty="0">
                <a:solidFill>
                  <a:schemeClr val="bg1"/>
                </a:solidFill>
                <a:effectLst/>
                <a:latin typeface="-apple-system-font"/>
              </a:rPr>
              <a:t>市场监督管理综合执法支队扎实开展杭州亚运会和亚残运会知识产权保护专项工作</a:t>
            </a:r>
            <a:endParaRPr lang="zh-CN" altLang="en-US" sz="2800" dirty="0">
              <a:solidFill>
                <a:schemeClr val="bg1"/>
              </a:solidFill>
            </a:endParaRPr>
          </a:p>
        </p:txBody>
      </p:sp>
      <p:sp>
        <p:nvSpPr>
          <p:cNvPr id="12" name="文本框 11">
            <a:extLst>
              <a:ext uri="{FF2B5EF4-FFF2-40B4-BE49-F238E27FC236}">
                <a16:creationId xmlns:a16="http://schemas.microsoft.com/office/drawing/2014/main" id="{11B2C98C-3872-2A55-B52D-EF7473303CB2}"/>
              </a:ext>
            </a:extLst>
          </p:cNvPr>
          <p:cNvSpPr txBox="1"/>
          <p:nvPr/>
        </p:nvSpPr>
        <p:spPr>
          <a:xfrm>
            <a:off x="9144000" y="2669540"/>
            <a:ext cx="3048000" cy="3539430"/>
          </a:xfrm>
          <a:prstGeom prst="rect">
            <a:avLst/>
          </a:prstGeom>
          <a:noFill/>
        </p:spPr>
        <p:txBody>
          <a:bodyPr wrap="square" rtlCol="0">
            <a:spAutoFit/>
          </a:bodyPr>
          <a:lstStyle/>
          <a:p>
            <a:r>
              <a:rPr kumimoji="1" lang="zh-CN" altLang="en-US" sz="3200" b="1" dirty="0">
                <a:solidFill>
                  <a:srgbClr val="FF0000"/>
                </a:solidFill>
              </a:rPr>
              <a:t>请问</a:t>
            </a:r>
            <a:r>
              <a:rPr kumimoji="1" lang="zh-CN" altLang="en-US" sz="3200" b="1" dirty="0"/>
              <a:t>，“市场监督管理综合执法支队”</a:t>
            </a:r>
            <a:r>
              <a:rPr kumimoji="1" lang="zh-CN" altLang="en-US" sz="3200" b="1" dirty="0">
                <a:solidFill>
                  <a:srgbClr val="FF0000"/>
                </a:solidFill>
              </a:rPr>
              <a:t>属于</a:t>
            </a:r>
            <a:r>
              <a:rPr kumimoji="1" lang="zh-CN" altLang="en-US" sz="3200" b="1" dirty="0"/>
              <a:t>什么部门？</a:t>
            </a:r>
            <a:endParaRPr kumimoji="1" lang="en-US" altLang="zh-CN" sz="3200" b="1" dirty="0"/>
          </a:p>
          <a:p>
            <a:endParaRPr kumimoji="1" lang="en-US" altLang="zh-CN" sz="3200" b="1" dirty="0"/>
          </a:p>
          <a:p>
            <a:r>
              <a:rPr kumimoji="1" lang="zh-CN" altLang="en-US" sz="3200" b="1" dirty="0"/>
              <a:t>这个部门的工作</a:t>
            </a:r>
            <a:r>
              <a:rPr kumimoji="1" lang="zh-CN" altLang="en-US" sz="3200" b="1" dirty="0">
                <a:solidFill>
                  <a:srgbClr val="FF0000"/>
                </a:solidFill>
              </a:rPr>
              <a:t>要求</a:t>
            </a:r>
            <a:r>
              <a:rPr kumimoji="1" lang="zh-CN" altLang="en-US" sz="3200" b="1" dirty="0"/>
              <a:t>是什么？</a:t>
            </a:r>
          </a:p>
        </p:txBody>
      </p:sp>
    </p:spTree>
    <p:extLst>
      <p:ext uri="{BB962C8B-B14F-4D97-AF65-F5344CB8AC3E}">
        <p14:creationId xmlns:p14="http://schemas.microsoft.com/office/powerpoint/2010/main" val="3550448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2B52948-B4A7-18E6-943D-AEB6FFCD8B80}"/>
              </a:ext>
            </a:extLst>
          </p:cNvPr>
          <p:cNvSpPr txBox="1"/>
          <p:nvPr/>
        </p:nvSpPr>
        <p:spPr>
          <a:xfrm>
            <a:off x="5354605" y="1073310"/>
            <a:ext cx="1858201"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法治政府</a:t>
            </a:r>
          </a:p>
        </p:txBody>
      </p:sp>
      <p:sp>
        <p:nvSpPr>
          <p:cNvPr id="6" name="文本框 5">
            <a:extLst>
              <a:ext uri="{FF2B5EF4-FFF2-40B4-BE49-F238E27FC236}">
                <a16:creationId xmlns:a16="http://schemas.microsoft.com/office/drawing/2014/main" id="{3052AA4F-066C-D44E-DCB8-5128240CB805}"/>
              </a:ext>
            </a:extLst>
          </p:cNvPr>
          <p:cNvSpPr txBox="1"/>
          <p:nvPr/>
        </p:nvSpPr>
        <p:spPr>
          <a:xfrm>
            <a:off x="5259398" y="2939080"/>
            <a:ext cx="1858201"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厉行法治</a:t>
            </a:r>
          </a:p>
        </p:txBody>
      </p:sp>
      <p:sp>
        <p:nvSpPr>
          <p:cNvPr id="7" name="文本框 6">
            <a:extLst>
              <a:ext uri="{FF2B5EF4-FFF2-40B4-BE49-F238E27FC236}">
                <a16:creationId xmlns:a16="http://schemas.microsoft.com/office/drawing/2014/main" id="{5AE070D6-6572-43A8-1E78-EA96CDA1B864}"/>
              </a:ext>
            </a:extLst>
          </p:cNvPr>
          <p:cNvSpPr txBox="1"/>
          <p:nvPr/>
        </p:nvSpPr>
        <p:spPr>
          <a:xfrm>
            <a:off x="5578186" y="3422517"/>
            <a:ext cx="1021433" cy="584775"/>
          </a:xfrm>
          <a:prstGeom prst="rect">
            <a:avLst/>
          </a:prstGeom>
          <a:noFill/>
        </p:spPr>
        <p:txBody>
          <a:bodyPr wrap="none" rtlCol="0">
            <a:spAutoFit/>
          </a:bodyPr>
          <a:lstStyle/>
          <a:p>
            <a:r>
              <a:rPr kumimoji="1" lang="zh-CN" altLang="en-US" sz="3200" b="1" dirty="0">
                <a:latin typeface="STXinwei" panose="02010800040101010101" pitchFamily="2" charset="-122"/>
                <a:ea typeface="STXinwei" panose="02010800040101010101" pitchFamily="2" charset="-122"/>
              </a:rPr>
              <a:t>要求</a:t>
            </a:r>
          </a:p>
        </p:txBody>
      </p:sp>
      <p:sp>
        <p:nvSpPr>
          <p:cNvPr id="8" name="文本框 7">
            <a:extLst>
              <a:ext uri="{FF2B5EF4-FFF2-40B4-BE49-F238E27FC236}">
                <a16:creationId xmlns:a16="http://schemas.microsoft.com/office/drawing/2014/main" id="{93C32724-4E14-A3B4-3F36-A9697F2D45CF}"/>
              </a:ext>
            </a:extLst>
          </p:cNvPr>
          <p:cNvSpPr txBox="1"/>
          <p:nvPr/>
        </p:nvSpPr>
        <p:spPr>
          <a:xfrm>
            <a:off x="7206524" y="1721518"/>
            <a:ext cx="1050288" cy="584775"/>
          </a:xfrm>
          <a:prstGeom prst="rect">
            <a:avLst/>
          </a:prstGeom>
          <a:noFill/>
        </p:spPr>
        <p:txBody>
          <a:bodyPr wrap="none" rtlCol="0">
            <a:spAutoFit/>
          </a:bodyPr>
          <a:lstStyle/>
          <a:p>
            <a:r>
              <a:rPr kumimoji="1" lang="en-US" altLang="zh-CN" sz="3200" b="1" dirty="0">
                <a:solidFill>
                  <a:srgbClr val="FF0000"/>
                </a:solidFill>
                <a:latin typeface="STXinwei" panose="02010800040101010101" pitchFamily="2" charset="-122"/>
                <a:ea typeface="STXinwei" panose="02010800040101010101" pitchFamily="2" charset="-122"/>
              </a:rPr>
              <a:t>16</a:t>
            </a:r>
            <a:r>
              <a:rPr kumimoji="1" lang="zh-CN" altLang="en-US" sz="3200" b="1" dirty="0">
                <a:solidFill>
                  <a:srgbClr val="FF0000"/>
                </a:solidFill>
                <a:latin typeface="STXinwei" panose="02010800040101010101" pitchFamily="2" charset="-122"/>
                <a:ea typeface="STXinwei" panose="02010800040101010101" pitchFamily="2" charset="-122"/>
              </a:rPr>
              <a:t>字</a:t>
            </a:r>
          </a:p>
        </p:txBody>
      </p:sp>
      <p:sp>
        <p:nvSpPr>
          <p:cNvPr id="9" name="文本框 8">
            <a:extLst>
              <a:ext uri="{FF2B5EF4-FFF2-40B4-BE49-F238E27FC236}">
                <a16:creationId xmlns:a16="http://schemas.microsoft.com/office/drawing/2014/main" id="{77538A66-7A09-6162-8885-9FF10CCA70EB}"/>
              </a:ext>
            </a:extLst>
          </p:cNvPr>
          <p:cNvSpPr txBox="1"/>
          <p:nvPr/>
        </p:nvSpPr>
        <p:spPr>
          <a:xfrm>
            <a:off x="7158112" y="3150801"/>
            <a:ext cx="1021433"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公民</a:t>
            </a:r>
          </a:p>
        </p:txBody>
      </p:sp>
      <p:sp>
        <p:nvSpPr>
          <p:cNvPr id="10" name="文本框 9">
            <a:extLst>
              <a:ext uri="{FF2B5EF4-FFF2-40B4-BE49-F238E27FC236}">
                <a16:creationId xmlns:a16="http://schemas.microsoft.com/office/drawing/2014/main" id="{BB4BD92E-A4B8-AA1A-75B5-32170EE5E23E}"/>
              </a:ext>
            </a:extLst>
          </p:cNvPr>
          <p:cNvSpPr txBox="1"/>
          <p:nvPr/>
        </p:nvSpPr>
        <p:spPr>
          <a:xfrm>
            <a:off x="7147190" y="3687410"/>
            <a:ext cx="4368504"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党和政府及其工作人员</a:t>
            </a:r>
          </a:p>
        </p:txBody>
      </p:sp>
      <p:sp>
        <p:nvSpPr>
          <p:cNvPr id="11" name="文本框 10">
            <a:extLst>
              <a:ext uri="{FF2B5EF4-FFF2-40B4-BE49-F238E27FC236}">
                <a16:creationId xmlns:a16="http://schemas.microsoft.com/office/drawing/2014/main" id="{A0883F5A-5491-9C1C-16D1-88F27F1B2852}"/>
              </a:ext>
            </a:extLst>
          </p:cNvPr>
          <p:cNvSpPr txBox="1"/>
          <p:nvPr/>
        </p:nvSpPr>
        <p:spPr>
          <a:xfrm>
            <a:off x="7208030" y="4224019"/>
            <a:ext cx="2694969"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社会法治宣传</a:t>
            </a:r>
          </a:p>
        </p:txBody>
      </p:sp>
      <p:sp>
        <p:nvSpPr>
          <p:cNvPr id="12" name="文本框 11">
            <a:extLst>
              <a:ext uri="{FF2B5EF4-FFF2-40B4-BE49-F238E27FC236}">
                <a16:creationId xmlns:a16="http://schemas.microsoft.com/office/drawing/2014/main" id="{F1E3064D-76DF-7AF1-FD4C-5A19D4A035B5}"/>
              </a:ext>
            </a:extLst>
          </p:cNvPr>
          <p:cNvSpPr txBox="1"/>
          <p:nvPr/>
        </p:nvSpPr>
        <p:spPr>
          <a:xfrm>
            <a:off x="7152758" y="4712462"/>
            <a:ext cx="3397084"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法治</a:t>
            </a:r>
            <a:r>
              <a:rPr kumimoji="1" lang="en-US" altLang="zh-CN" sz="3200" b="1" dirty="0">
                <a:solidFill>
                  <a:srgbClr val="FF0000"/>
                </a:solidFill>
                <a:latin typeface="STXinwei" panose="02010800040101010101" pitchFamily="2" charset="-122"/>
                <a:ea typeface="STXinwei" panose="02010800040101010101" pitchFamily="2" charset="-122"/>
              </a:rPr>
              <a:t>+</a:t>
            </a:r>
            <a:r>
              <a:rPr kumimoji="1" lang="zh-CN" altLang="en-US" sz="3200" b="1" dirty="0">
                <a:solidFill>
                  <a:srgbClr val="FF0000"/>
                </a:solidFill>
                <a:latin typeface="STXinwei" panose="02010800040101010101" pitchFamily="2" charset="-122"/>
                <a:ea typeface="STXinwei" panose="02010800040101010101" pitchFamily="2" charset="-122"/>
              </a:rPr>
              <a:t>德治相结合</a:t>
            </a:r>
          </a:p>
        </p:txBody>
      </p:sp>
      <p:sp>
        <p:nvSpPr>
          <p:cNvPr id="13" name="文本框 12">
            <a:extLst>
              <a:ext uri="{FF2B5EF4-FFF2-40B4-BE49-F238E27FC236}">
                <a16:creationId xmlns:a16="http://schemas.microsoft.com/office/drawing/2014/main" id="{C3BC8B2D-A564-47B3-D919-8B80BE6EAF9C}"/>
              </a:ext>
            </a:extLst>
          </p:cNvPr>
          <p:cNvSpPr txBox="1"/>
          <p:nvPr/>
        </p:nvSpPr>
        <p:spPr>
          <a:xfrm>
            <a:off x="3920829" y="2005885"/>
            <a:ext cx="1021433"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法治</a:t>
            </a:r>
          </a:p>
        </p:txBody>
      </p:sp>
      <p:sp>
        <p:nvSpPr>
          <p:cNvPr id="14" name="文本框 13">
            <a:extLst>
              <a:ext uri="{FF2B5EF4-FFF2-40B4-BE49-F238E27FC236}">
                <a16:creationId xmlns:a16="http://schemas.microsoft.com/office/drawing/2014/main" id="{62010832-629D-9ADD-B666-C1E9EE624006}"/>
              </a:ext>
            </a:extLst>
          </p:cNvPr>
          <p:cNvSpPr txBox="1"/>
          <p:nvPr/>
        </p:nvSpPr>
        <p:spPr>
          <a:xfrm>
            <a:off x="2116295" y="1391642"/>
            <a:ext cx="1439818"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重要性</a:t>
            </a:r>
          </a:p>
        </p:txBody>
      </p:sp>
      <p:sp>
        <p:nvSpPr>
          <p:cNvPr id="15" name="文本框 14">
            <a:extLst>
              <a:ext uri="{FF2B5EF4-FFF2-40B4-BE49-F238E27FC236}">
                <a16:creationId xmlns:a16="http://schemas.microsoft.com/office/drawing/2014/main" id="{6DCF087A-BABA-28DD-8DB4-6E1A5940D99B}"/>
              </a:ext>
            </a:extLst>
          </p:cNvPr>
          <p:cNvSpPr txBox="1"/>
          <p:nvPr/>
        </p:nvSpPr>
        <p:spPr>
          <a:xfrm>
            <a:off x="2466115" y="2589707"/>
            <a:ext cx="1021433"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要求</a:t>
            </a:r>
          </a:p>
        </p:txBody>
      </p:sp>
      <p:sp>
        <p:nvSpPr>
          <p:cNvPr id="16" name="左大括号 15">
            <a:extLst>
              <a:ext uri="{FF2B5EF4-FFF2-40B4-BE49-F238E27FC236}">
                <a16:creationId xmlns:a16="http://schemas.microsoft.com/office/drawing/2014/main" id="{A331FB72-8243-2045-C02C-04B47D82C241}"/>
              </a:ext>
            </a:extLst>
          </p:cNvPr>
          <p:cNvSpPr/>
          <p:nvPr/>
        </p:nvSpPr>
        <p:spPr>
          <a:xfrm>
            <a:off x="4915314" y="1372940"/>
            <a:ext cx="411337" cy="1846660"/>
          </a:xfrm>
          <a:prstGeom prst="lef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sz="3200" b="1">
              <a:latin typeface="STXinwei" panose="02010800040101010101" pitchFamily="2" charset="-122"/>
              <a:ea typeface="STXinwei" panose="02010800040101010101" pitchFamily="2" charset="-122"/>
            </a:endParaRPr>
          </a:p>
        </p:txBody>
      </p:sp>
      <p:sp>
        <p:nvSpPr>
          <p:cNvPr id="17" name="左大括号 16">
            <a:extLst>
              <a:ext uri="{FF2B5EF4-FFF2-40B4-BE49-F238E27FC236}">
                <a16:creationId xmlns:a16="http://schemas.microsoft.com/office/drawing/2014/main" id="{A682E8C2-24C9-6F8C-763F-980049927B84}"/>
              </a:ext>
            </a:extLst>
          </p:cNvPr>
          <p:cNvSpPr/>
          <p:nvPr/>
        </p:nvSpPr>
        <p:spPr>
          <a:xfrm flipH="1">
            <a:off x="3459555" y="1644614"/>
            <a:ext cx="413318" cy="1261900"/>
          </a:xfrm>
          <a:prstGeom prst="lef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sz="3200" b="1">
              <a:latin typeface="STXinwei" panose="02010800040101010101" pitchFamily="2" charset="-122"/>
              <a:ea typeface="STXinwei" panose="02010800040101010101" pitchFamily="2" charset="-122"/>
            </a:endParaRPr>
          </a:p>
        </p:txBody>
      </p:sp>
      <p:sp>
        <p:nvSpPr>
          <p:cNvPr id="18" name="左大括号 17">
            <a:extLst>
              <a:ext uri="{FF2B5EF4-FFF2-40B4-BE49-F238E27FC236}">
                <a16:creationId xmlns:a16="http://schemas.microsoft.com/office/drawing/2014/main" id="{39C2C921-EEA6-C188-2D32-C67AA86AFD2C}"/>
              </a:ext>
            </a:extLst>
          </p:cNvPr>
          <p:cNvSpPr/>
          <p:nvPr/>
        </p:nvSpPr>
        <p:spPr>
          <a:xfrm>
            <a:off x="6861210" y="2133035"/>
            <a:ext cx="381183" cy="2675759"/>
          </a:xfrm>
          <a:prstGeom prst="lef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sz="3200" b="1">
              <a:solidFill>
                <a:srgbClr val="FF0000"/>
              </a:solidFill>
              <a:latin typeface="STXinwei" panose="02010800040101010101" pitchFamily="2" charset="-122"/>
              <a:ea typeface="STXinwei" panose="02010800040101010101" pitchFamily="2" charset="-122"/>
            </a:endParaRPr>
          </a:p>
        </p:txBody>
      </p:sp>
      <p:sp>
        <p:nvSpPr>
          <p:cNvPr id="19" name="下箭头 18">
            <a:extLst>
              <a:ext uri="{FF2B5EF4-FFF2-40B4-BE49-F238E27FC236}">
                <a16:creationId xmlns:a16="http://schemas.microsoft.com/office/drawing/2014/main" id="{868483B6-F332-3AE6-6B4D-D60D632A83C2}"/>
              </a:ext>
            </a:extLst>
          </p:cNvPr>
          <p:cNvSpPr/>
          <p:nvPr/>
        </p:nvSpPr>
        <p:spPr>
          <a:xfrm>
            <a:off x="4262634" y="2643931"/>
            <a:ext cx="288377" cy="223520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3200" b="1">
              <a:latin typeface="STXinwei" panose="02010800040101010101" pitchFamily="2" charset="-122"/>
              <a:ea typeface="STXinwei" panose="02010800040101010101" pitchFamily="2" charset="-122"/>
            </a:endParaRPr>
          </a:p>
        </p:txBody>
      </p:sp>
      <p:sp>
        <p:nvSpPr>
          <p:cNvPr id="20" name="文本框 19">
            <a:extLst>
              <a:ext uri="{FF2B5EF4-FFF2-40B4-BE49-F238E27FC236}">
                <a16:creationId xmlns:a16="http://schemas.microsoft.com/office/drawing/2014/main" id="{A0D31E10-5517-23A3-7DE6-CB727563DF13}"/>
              </a:ext>
            </a:extLst>
          </p:cNvPr>
          <p:cNvSpPr txBox="1"/>
          <p:nvPr/>
        </p:nvSpPr>
        <p:spPr>
          <a:xfrm>
            <a:off x="3961209" y="4932402"/>
            <a:ext cx="1021433"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民主</a:t>
            </a:r>
          </a:p>
        </p:txBody>
      </p:sp>
      <p:sp>
        <p:nvSpPr>
          <p:cNvPr id="21" name="文本框 20">
            <a:extLst>
              <a:ext uri="{FF2B5EF4-FFF2-40B4-BE49-F238E27FC236}">
                <a16:creationId xmlns:a16="http://schemas.microsoft.com/office/drawing/2014/main" id="{72ADFF3E-8802-E5EA-9199-244E8924F373}"/>
              </a:ext>
            </a:extLst>
          </p:cNvPr>
          <p:cNvSpPr txBox="1"/>
          <p:nvPr/>
        </p:nvSpPr>
        <p:spPr>
          <a:xfrm>
            <a:off x="3547002" y="5485060"/>
            <a:ext cx="1858201" cy="584775"/>
          </a:xfrm>
          <a:prstGeom prst="rect">
            <a:avLst/>
          </a:prstGeom>
          <a:noFill/>
        </p:spPr>
        <p:txBody>
          <a:bodyPr wrap="none" rtlCol="0">
            <a:spAutoFit/>
          </a:bodyPr>
          <a:lstStyle/>
          <a:p>
            <a:r>
              <a:rPr kumimoji="1" lang="zh-CN" altLang="en-US" sz="3200" b="1" dirty="0">
                <a:latin typeface="STXinwei" panose="02010800040101010101" pitchFamily="2" charset="-122"/>
                <a:ea typeface="STXinwei" panose="02010800040101010101" pitchFamily="2" charset="-122"/>
              </a:rPr>
              <a:t>（基础）</a:t>
            </a:r>
          </a:p>
        </p:txBody>
      </p:sp>
      <p:sp>
        <p:nvSpPr>
          <p:cNvPr id="31" name="文本框 30">
            <a:extLst>
              <a:ext uri="{FF2B5EF4-FFF2-40B4-BE49-F238E27FC236}">
                <a16:creationId xmlns:a16="http://schemas.microsoft.com/office/drawing/2014/main" id="{D0E45A1F-D41E-BDCB-BA27-4F6345447527}"/>
              </a:ext>
            </a:extLst>
          </p:cNvPr>
          <p:cNvSpPr txBox="1"/>
          <p:nvPr/>
        </p:nvSpPr>
        <p:spPr>
          <a:xfrm>
            <a:off x="325018" y="2589706"/>
            <a:ext cx="2141933"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良法</a:t>
            </a:r>
            <a:r>
              <a:rPr kumimoji="1" lang="en-US" altLang="zh-CN" sz="3200" b="1" dirty="0">
                <a:solidFill>
                  <a:srgbClr val="FF0000"/>
                </a:solidFill>
                <a:latin typeface="STXinwei" panose="02010800040101010101" pitchFamily="2" charset="-122"/>
                <a:ea typeface="STXinwei" panose="02010800040101010101" pitchFamily="2" charset="-122"/>
              </a:rPr>
              <a:t>+</a:t>
            </a:r>
            <a:r>
              <a:rPr kumimoji="1" lang="zh-CN" altLang="en-US" sz="3200" b="1" dirty="0">
                <a:solidFill>
                  <a:srgbClr val="FF0000"/>
                </a:solidFill>
                <a:latin typeface="STXinwei" panose="02010800040101010101" pitchFamily="2" charset="-122"/>
                <a:ea typeface="STXinwei" panose="02010800040101010101" pitchFamily="2" charset="-122"/>
              </a:rPr>
              <a:t>善治</a:t>
            </a:r>
          </a:p>
        </p:txBody>
      </p:sp>
      <p:sp>
        <p:nvSpPr>
          <p:cNvPr id="32" name="文本框 31">
            <a:extLst>
              <a:ext uri="{FF2B5EF4-FFF2-40B4-BE49-F238E27FC236}">
                <a16:creationId xmlns:a16="http://schemas.microsoft.com/office/drawing/2014/main" id="{5AFCA102-AFA2-E44E-1170-92E258856982}"/>
              </a:ext>
            </a:extLst>
          </p:cNvPr>
          <p:cNvSpPr txBox="1"/>
          <p:nvPr/>
        </p:nvSpPr>
        <p:spPr>
          <a:xfrm>
            <a:off x="8531469" y="920620"/>
            <a:ext cx="1858201" cy="2062103"/>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科学立法</a:t>
            </a:r>
            <a:endParaRPr kumimoji="1" lang="en-US" altLang="zh-CN" sz="3200" b="1" dirty="0">
              <a:solidFill>
                <a:srgbClr val="FF0000"/>
              </a:solidFill>
              <a:latin typeface="STXinwei" panose="02010800040101010101" pitchFamily="2" charset="-122"/>
              <a:ea typeface="STXinwei" panose="02010800040101010101" pitchFamily="2" charset="-122"/>
            </a:endParaRPr>
          </a:p>
          <a:p>
            <a:r>
              <a:rPr kumimoji="1" lang="zh-CN" altLang="en-US" sz="3200" b="1" dirty="0">
                <a:solidFill>
                  <a:srgbClr val="FF0000"/>
                </a:solidFill>
                <a:latin typeface="STXinwei" panose="02010800040101010101" pitchFamily="2" charset="-122"/>
                <a:ea typeface="STXinwei" panose="02010800040101010101" pitchFamily="2" charset="-122"/>
              </a:rPr>
              <a:t>严格执法</a:t>
            </a:r>
            <a:endParaRPr kumimoji="1" lang="en-US" altLang="zh-CN" sz="3200" b="1" dirty="0">
              <a:solidFill>
                <a:srgbClr val="FF0000"/>
              </a:solidFill>
              <a:latin typeface="STXinwei" panose="02010800040101010101" pitchFamily="2" charset="-122"/>
              <a:ea typeface="STXinwei" panose="02010800040101010101" pitchFamily="2" charset="-122"/>
            </a:endParaRPr>
          </a:p>
          <a:p>
            <a:r>
              <a:rPr kumimoji="1" lang="zh-CN" altLang="en-US" sz="3200" b="1" dirty="0">
                <a:solidFill>
                  <a:srgbClr val="FF0000"/>
                </a:solidFill>
                <a:latin typeface="STXinwei" panose="02010800040101010101" pitchFamily="2" charset="-122"/>
                <a:ea typeface="STXinwei" panose="02010800040101010101" pitchFamily="2" charset="-122"/>
              </a:rPr>
              <a:t>公正司法</a:t>
            </a:r>
            <a:endParaRPr kumimoji="1" lang="en-US" altLang="zh-CN" sz="3200" b="1" dirty="0">
              <a:solidFill>
                <a:srgbClr val="FF0000"/>
              </a:solidFill>
              <a:latin typeface="STXinwei" panose="02010800040101010101" pitchFamily="2" charset="-122"/>
              <a:ea typeface="STXinwei" panose="02010800040101010101" pitchFamily="2" charset="-122"/>
            </a:endParaRPr>
          </a:p>
          <a:p>
            <a:r>
              <a:rPr kumimoji="1" lang="zh-CN" altLang="en-US" sz="3200" b="1" dirty="0">
                <a:solidFill>
                  <a:srgbClr val="FF0000"/>
                </a:solidFill>
                <a:latin typeface="STXinwei" panose="02010800040101010101" pitchFamily="2" charset="-122"/>
                <a:ea typeface="STXinwei" panose="02010800040101010101" pitchFamily="2" charset="-122"/>
              </a:rPr>
              <a:t>全民守法</a:t>
            </a:r>
          </a:p>
        </p:txBody>
      </p:sp>
      <p:sp>
        <p:nvSpPr>
          <p:cNvPr id="42" name="文本框 41">
            <a:extLst>
              <a:ext uri="{FF2B5EF4-FFF2-40B4-BE49-F238E27FC236}">
                <a16:creationId xmlns:a16="http://schemas.microsoft.com/office/drawing/2014/main" id="{CD29D44D-D2EB-2235-6B35-A7568C8C33E6}"/>
              </a:ext>
            </a:extLst>
          </p:cNvPr>
          <p:cNvSpPr txBox="1"/>
          <p:nvPr/>
        </p:nvSpPr>
        <p:spPr>
          <a:xfrm>
            <a:off x="3496753" y="1550045"/>
            <a:ext cx="1858201" cy="584775"/>
          </a:xfrm>
          <a:prstGeom prst="rect">
            <a:avLst/>
          </a:prstGeom>
          <a:noFill/>
        </p:spPr>
        <p:txBody>
          <a:bodyPr wrap="none" rtlCol="0">
            <a:spAutoFit/>
          </a:bodyPr>
          <a:lstStyle/>
          <a:p>
            <a:r>
              <a:rPr kumimoji="1" lang="zh-CN" altLang="en-US" sz="3200" b="1" dirty="0">
                <a:latin typeface="STXinwei" panose="02010800040101010101" pitchFamily="2" charset="-122"/>
                <a:ea typeface="STXinwei" panose="02010800040101010101" pitchFamily="2" charset="-122"/>
              </a:rPr>
              <a:t>（保障）</a:t>
            </a:r>
          </a:p>
        </p:txBody>
      </p:sp>
      <p:sp>
        <p:nvSpPr>
          <p:cNvPr id="43" name="左大括号 42">
            <a:extLst>
              <a:ext uri="{FF2B5EF4-FFF2-40B4-BE49-F238E27FC236}">
                <a16:creationId xmlns:a16="http://schemas.microsoft.com/office/drawing/2014/main" id="{C63DBE3F-54F1-DDCA-323C-EDC9319D2607}"/>
              </a:ext>
            </a:extLst>
          </p:cNvPr>
          <p:cNvSpPr/>
          <p:nvPr/>
        </p:nvSpPr>
        <p:spPr>
          <a:xfrm>
            <a:off x="8153060" y="1267769"/>
            <a:ext cx="319166" cy="1450041"/>
          </a:xfrm>
          <a:prstGeom prst="lef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sz="3200" b="1">
              <a:solidFill>
                <a:srgbClr val="FF0000"/>
              </a:solidFill>
              <a:latin typeface="STXinwei" panose="02010800040101010101" pitchFamily="2" charset="-122"/>
              <a:ea typeface="STXinwei" panose="02010800040101010101" pitchFamily="2" charset="-122"/>
            </a:endParaRPr>
          </a:p>
        </p:txBody>
      </p:sp>
    </p:spTree>
    <p:extLst>
      <p:ext uri="{BB962C8B-B14F-4D97-AF65-F5344CB8AC3E}">
        <p14:creationId xmlns:p14="http://schemas.microsoft.com/office/powerpoint/2010/main" val="3365829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blinds(horizontal)">
                                      <p:cBhvr>
                                        <p:cTn id="32" dur="500"/>
                                        <p:tgtEl>
                                          <p:spTgt spid="32"/>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blinds(horizontal)">
                                      <p:cBhvr>
                                        <p:cTn id="35" dur="500"/>
                                        <p:tgtEl>
                                          <p:spTgt spid="43"/>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linds(horizontal)">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blinds(horizontal)">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blinds(horizontal)">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blinds(horizontal)">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linds(horizontal)">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blinds(horizontal)">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blinds(horizontal)">
                                      <p:cBhvr>
                                        <p:cTn id="70" dur="500"/>
                                        <p:tgtEl>
                                          <p:spTgt spid="17"/>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blinds(horizontal)">
                                      <p:cBhvr>
                                        <p:cTn id="75" dur="500"/>
                                        <p:tgtEl>
                                          <p:spTgt spid="14"/>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blinds(horizontal)">
                                      <p:cBhvr>
                                        <p:cTn id="80" dur="500"/>
                                        <p:tgtEl>
                                          <p:spTgt spid="15"/>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blinds(horizontal)">
                                      <p:cBhvr>
                                        <p:cTn id="85" dur="500"/>
                                        <p:tgtEl>
                                          <p:spTgt spid="31"/>
                                        </p:tgtEl>
                                      </p:cBhvr>
                                    </p:animEffec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grpId="0" nodeType="click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blinds(horizontal)">
                                      <p:cBhvr>
                                        <p:cTn id="90" dur="500"/>
                                        <p:tgtEl>
                                          <p:spTgt spid="19"/>
                                        </p:tgtEl>
                                      </p:cBhvr>
                                    </p:animEffect>
                                  </p:childTnLst>
                                </p:cTn>
                              </p:par>
                            </p:childTnLst>
                          </p:cTn>
                        </p:par>
                      </p:childTnLst>
                    </p:cTn>
                  </p:par>
                  <p:par>
                    <p:cTn id="91" fill="hold">
                      <p:stCondLst>
                        <p:cond delay="indefinite"/>
                      </p:stCondLst>
                      <p:childTnLst>
                        <p:par>
                          <p:cTn id="92" fill="hold">
                            <p:stCondLst>
                              <p:cond delay="0"/>
                            </p:stCondLst>
                            <p:childTnLst>
                              <p:par>
                                <p:cTn id="93" presetID="3" presetClass="entr" presetSubtype="10" fill="hold" grpId="0" nodeType="click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blinds(horizontal)">
                                      <p:cBhvr>
                                        <p:cTn id="95" dur="500"/>
                                        <p:tgtEl>
                                          <p:spTgt spid="21"/>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blinds(horizontal)">
                                      <p:cBhvr>
                                        <p:cTn id="100" dur="500"/>
                                        <p:tgtEl>
                                          <p:spTgt spid="20"/>
                                        </p:tgtEl>
                                      </p:cBhvr>
                                    </p:animEffect>
                                  </p:childTnLst>
                                </p:cTn>
                              </p:par>
                            </p:childTnLst>
                          </p:cTn>
                        </p:par>
                      </p:childTnLst>
                    </p:cTn>
                  </p:par>
                  <p:par>
                    <p:cTn id="101" fill="hold">
                      <p:stCondLst>
                        <p:cond delay="indefinite"/>
                      </p:stCondLst>
                      <p:childTnLst>
                        <p:par>
                          <p:cTn id="102" fill="hold">
                            <p:stCondLst>
                              <p:cond delay="0"/>
                            </p:stCondLst>
                            <p:childTnLst>
                              <p:par>
                                <p:cTn id="103" presetID="3" presetClass="entr" presetSubtype="10" fill="hold" grpId="0" nodeType="click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blinds(horizontal)">
                                      <p:cBhvr>
                                        <p:cTn id="10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p:bldP spid="13" grpId="0"/>
      <p:bldP spid="14" grpId="0"/>
      <p:bldP spid="15" grpId="0"/>
      <p:bldP spid="16" grpId="0" animBg="1"/>
      <p:bldP spid="17" grpId="0" animBg="1"/>
      <p:bldP spid="18" grpId="0" animBg="1"/>
      <p:bldP spid="19" grpId="0" animBg="1"/>
      <p:bldP spid="20" grpId="0"/>
      <p:bldP spid="21" grpId="0"/>
      <p:bldP spid="31" grpId="0"/>
      <p:bldP spid="32" grpId="0"/>
      <p:bldP spid="42" grpId="0"/>
      <p:bldP spid="4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859CCFA6-8672-0B10-F318-C36981B8A0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a:extLst>
              <a:ext uri="{FF2B5EF4-FFF2-40B4-BE49-F238E27FC236}">
                <a16:creationId xmlns:a16="http://schemas.microsoft.com/office/drawing/2014/main" id="{498D1AED-373C-24B7-8580-49BCD4EDFD87}"/>
              </a:ext>
            </a:extLst>
          </p:cNvPr>
          <p:cNvSpPr txBox="1"/>
          <p:nvPr/>
        </p:nvSpPr>
        <p:spPr>
          <a:xfrm>
            <a:off x="860439" y="356265"/>
            <a:ext cx="10963442" cy="1938992"/>
          </a:xfrm>
          <a:prstGeom prst="rect">
            <a:avLst/>
          </a:prstGeom>
          <a:solidFill>
            <a:schemeClr val="bg1"/>
          </a:solidFill>
        </p:spPr>
        <p:txBody>
          <a:bodyPr wrap="square">
            <a:spAutoFit/>
          </a:bodyPr>
          <a:lstStyle/>
          <a:p>
            <a:r>
              <a:rPr lang="zh-CN" altLang="en-US" sz="2000" b="1" i="0" u="none" strike="noStrike" dirty="0">
                <a:effectLst/>
                <a:latin typeface="-apple-system-font"/>
              </a:rPr>
              <a:t>市场监督管理综合执法支队扎实开展杭州亚运会和亚残运会知识产权保护专项工作</a:t>
            </a:r>
            <a:r>
              <a:rPr lang="zh-CN" altLang="en-US" sz="2000" dirty="0"/>
              <a:t>。</a:t>
            </a:r>
            <a:r>
              <a:rPr lang="zh-CN" altLang="en-US" sz="2000" b="1" i="0" u="none" strike="noStrike" dirty="0">
                <a:solidFill>
                  <a:srgbClr val="000000"/>
                </a:solidFill>
                <a:effectLst/>
                <a:latin typeface="-apple-system-font"/>
              </a:rPr>
              <a:t>统筹安排，整体推进。结合“铁拳”行动和商标代理行业专项整治、古城古镇古景假冒伪劣商品专项整治等各类专项执法检查，将杭州亚运会和亚残运会特殊标志有关检查纳入综合执法检查内容，突出对杭州亚运会名称、会徽、吉祥物、口号等特殊标志，以及相关纪念品、杭州亚运会特许商品等领域进行重点检查。检查同时向经营者宣传知识产权相关法律法规，引导商户加强知识产权保护意识，正确使用和保护亚运会相关标志。</a:t>
            </a:r>
            <a:endParaRPr lang="zh-CN" altLang="en-US" sz="2000" b="1" dirty="0"/>
          </a:p>
        </p:txBody>
      </p:sp>
      <p:sp>
        <p:nvSpPr>
          <p:cNvPr id="4" name="文本框 3">
            <a:extLst>
              <a:ext uri="{FF2B5EF4-FFF2-40B4-BE49-F238E27FC236}">
                <a16:creationId xmlns:a16="http://schemas.microsoft.com/office/drawing/2014/main" id="{553A0070-0FA9-4AC2-45DB-C1CDF720BCBE}"/>
              </a:ext>
            </a:extLst>
          </p:cNvPr>
          <p:cNvSpPr txBox="1"/>
          <p:nvPr/>
        </p:nvSpPr>
        <p:spPr>
          <a:xfrm>
            <a:off x="860439" y="2501338"/>
            <a:ext cx="10963442" cy="1323439"/>
          </a:xfrm>
          <a:prstGeom prst="rect">
            <a:avLst/>
          </a:prstGeom>
          <a:solidFill>
            <a:schemeClr val="bg1"/>
          </a:solidFill>
        </p:spPr>
        <p:txBody>
          <a:bodyPr wrap="square">
            <a:spAutoFit/>
          </a:bodyPr>
          <a:lstStyle/>
          <a:p>
            <a:pPr algn="just"/>
            <a:r>
              <a:rPr lang="zh-CN" altLang="en-US" sz="2000" b="1" i="0" u="none" strike="noStrike" dirty="0">
                <a:solidFill>
                  <a:srgbClr val="000000"/>
                </a:solidFill>
                <a:effectLst/>
                <a:latin typeface="-apple-system-font"/>
              </a:rPr>
              <a:t>九三学社社员、杭州亚组委法务部负责人张海平，大型赛事知识产权保护方面的专家。她和同事们一起推动出台</a:t>
            </a:r>
            <a:r>
              <a:rPr lang="en-US" altLang="zh-CN" sz="2000" b="1" i="0" u="none" strike="noStrike" dirty="0">
                <a:solidFill>
                  <a:srgbClr val="000000"/>
                </a:solidFill>
                <a:effectLst/>
                <a:latin typeface="-apple-system-font"/>
              </a:rPr>
              <a:t>《</a:t>
            </a:r>
            <a:r>
              <a:rPr lang="zh-CN" altLang="en-US" sz="2000" b="1" i="0" u="none" strike="noStrike" dirty="0">
                <a:solidFill>
                  <a:srgbClr val="000000"/>
                </a:solidFill>
                <a:effectLst/>
                <a:latin typeface="-apple-system-font"/>
              </a:rPr>
              <a:t>浙江省第</a:t>
            </a:r>
            <a:r>
              <a:rPr lang="en-US" altLang="zh-CN" sz="2000" b="1" i="0" u="none" strike="noStrike" dirty="0">
                <a:solidFill>
                  <a:srgbClr val="000000"/>
                </a:solidFill>
                <a:effectLst/>
                <a:latin typeface="-apple-system-font"/>
              </a:rPr>
              <a:t>19</a:t>
            </a:r>
            <a:r>
              <a:rPr lang="zh-CN" altLang="en-US" sz="2000" b="1" i="0" u="none" strike="noStrike" dirty="0">
                <a:solidFill>
                  <a:srgbClr val="000000"/>
                </a:solidFill>
                <a:effectLst/>
                <a:latin typeface="-apple-system-font"/>
              </a:rPr>
              <a:t>届亚运会知识产权保护规定</a:t>
            </a:r>
            <a:r>
              <a:rPr lang="en-US" altLang="zh-CN" sz="2000" b="1" i="0" u="none" strike="noStrike" dirty="0">
                <a:solidFill>
                  <a:srgbClr val="000000"/>
                </a:solidFill>
                <a:effectLst/>
                <a:latin typeface="-apple-system-font"/>
              </a:rPr>
              <a:t>》</a:t>
            </a:r>
            <a:r>
              <a:rPr lang="zh-CN" altLang="en-US" sz="2000" b="1" i="0" u="none" strike="noStrike" dirty="0">
                <a:solidFill>
                  <a:srgbClr val="000000"/>
                </a:solidFill>
                <a:effectLst/>
                <a:latin typeface="-apple-system-font"/>
              </a:rPr>
              <a:t>；在“</a:t>
            </a:r>
            <a:r>
              <a:rPr lang="en-US" altLang="zh-CN" sz="2000" b="1" i="0" u="none" strike="noStrike" dirty="0">
                <a:solidFill>
                  <a:srgbClr val="000000"/>
                </a:solidFill>
                <a:effectLst/>
                <a:latin typeface="-apple-system-font"/>
              </a:rPr>
              <a:t>3·15”“4·26”</a:t>
            </a:r>
            <a:r>
              <a:rPr lang="zh-CN" altLang="en-US" sz="2000" b="1" i="0" u="none" strike="noStrike" dirty="0">
                <a:solidFill>
                  <a:srgbClr val="000000"/>
                </a:solidFill>
                <a:effectLst/>
                <a:latin typeface="-apple-system-font"/>
              </a:rPr>
              <a:t>等特殊时间节点组织法治宣传活动；完成了包括杭州亚运会、亚残运会的中英文名称、会徽、吉祥物等特殊标志登记；借助司法的力量，依法维权、处置各种侵犯杭州亚组委知识产权案件</a:t>
            </a:r>
            <a:r>
              <a:rPr lang="en-US" altLang="zh-CN" sz="2000" b="1" i="0" u="none" strike="noStrike" dirty="0">
                <a:solidFill>
                  <a:srgbClr val="000000"/>
                </a:solidFill>
                <a:effectLst/>
                <a:latin typeface="-apple-system-font"/>
              </a:rPr>
              <a:t>190</a:t>
            </a:r>
            <a:r>
              <a:rPr lang="zh-CN" altLang="en-US" sz="2000" b="1" i="0" u="none" strike="noStrike" dirty="0">
                <a:solidFill>
                  <a:srgbClr val="000000"/>
                </a:solidFill>
                <a:effectLst/>
                <a:latin typeface="-apple-system-font"/>
              </a:rPr>
              <a:t>多起。</a:t>
            </a:r>
          </a:p>
        </p:txBody>
      </p:sp>
      <p:sp>
        <p:nvSpPr>
          <p:cNvPr id="6" name="文本框 5">
            <a:extLst>
              <a:ext uri="{FF2B5EF4-FFF2-40B4-BE49-F238E27FC236}">
                <a16:creationId xmlns:a16="http://schemas.microsoft.com/office/drawing/2014/main" id="{1497E7E3-07A0-CD81-A262-B7989DE5CEF6}"/>
              </a:ext>
            </a:extLst>
          </p:cNvPr>
          <p:cNvSpPr txBox="1"/>
          <p:nvPr/>
        </p:nvSpPr>
        <p:spPr>
          <a:xfrm>
            <a:off x="158262" y="4562743"/>
            <a:ext cx="12033738" cy="954107"/>
          </a:xfrm>
          <a:prstGeom prst="rect">
            <a:avLst/>
          </a:prstGeom>
          <a:solidFill>
            <a:srgbClr val="FFFF00"/>
          </a:solidFill>
        </p:spPr>
        <p:txBody>
          <a:bodyPr wrap="square" rtlCol="0">
            <a:spAutoFit/>
          </a:bodyPr>
          <a:lstStyle/>
          <a:p>
            <a:r>
              <a:rPr kumimoji="1" lang="zh-CN" altLang="en-US" sz="2800" b="1" dirty="0"/>
              <a:t>有网友感慨，保护亚运会和亚残运会知识产权，政府部门作用大，就要靠政府的专项工作。请谈谈你对此观点的认识（</a:t>
            </a:r>
            <a:r>
              <a:rPr kumimoji="1" lang="en-US" altLang="zh-CN" sz="2800" b="1" dirty="0"/>
              <a:t>6</a:t>
            </a:r>
            <a:r>
              <a:rPr kumimoji="1" lang="zh-CN" altLang="en-US" sz="2800" b="1" dirty="0"/>
              <a:t>分）</a:t>
            </a:r>
          </a:p>
        </p:txBody>
      </p:sp>
      <p:sp>
        <p:nvSpPr>
          <p:cNvPr id="10" name="文本框 9">
            <a:extLst>
              <a:ext uri="{FF2B5EF4-FFF2-40B4-BE49-F238E27FC236}">
                <a16:creationId xmlns:a16="http://schemas.microsoft.com/office/drawing/2014/main" id="{BEF960E2-ECCE-D448-AA2E-152D9B590272}"/>
              </a:ext>
            </a:extLst>
          </p:cNvPr>
          <p:cNvSpPr txBox="1"/>
          <p:nvPr/>
        </p:nvSpPr>
        <p:spPr>
          <a:xfrm>
            <a:off x="1993152" y="1325761"/>
            <a:ext cx="9830729" cy="5262979"/>
          </a:xfrm>
          <a:prstGeom prst="rect">
            <a:avLst/>
          </a:prstGeom>
          <a:solidFill>
            <a:srgbClr val="0070C0"/>
          </a:solidFill>
          <a:ln w="57150">
            <a:solidFill>
              <a:srgbClr val="00B0F0"/>
            </a:solidFill>
          </a:ln>
        </p:spPr>
        <p:txBody>
          <a:bodyPr wrap="square">
            <a:spAutoFit/>
          </a:bodyPr>
          <a:lstStyle/>
          <a:p>
            <a:r>
              <a:rPr lang="zh-CN" altLang="zh-CN" sz="2800" b="1" dirty="0">
                <a:solidFill>
                  <a:srgbClr val="FFFFFF"/>
                </a:solidFill>
                <a:effectLst/>
                <a:ea typeface="宋体" panose="02010600030101010101" pitchFamily="2" charset="-122"/>
                <a:cs typeface="宋体" panose="02010600030101010101" pitchFamily="2" charset="-122"/>
              </a:rPr>
              <a:t>①观点片面。（</a:t>
            </a:r>
            <a:r>
              <a:rPr lang="en-US" altLang="zh-CN" sz="2800" b="1" dirty="0">
                <a:solidFill>
                  <a:srgbClr val="FFFFFF"/>
                </a:solidFill>
                <a:effectLst/>
                <a:ea typeface="宋体" panose="02010600030101010101" pitchFamily="2" charset="-122"/>
                <a:cs typeface="宋体" panose="02010600030101010101" pitchFamily="2" charset="-122"/>
              </a:rPr>
              <a:t>1</a:t>
            </a:r>
            <a:r>
              <a:rPr lang="zh-CN" altLang="zh-CN" sz="2800" b="1" dirty="0">
                <a:solidFill>
                  <a:srgbClr val="FFFFFF"/>
                </a:solidFill>
                <a:effectLst/>
                <a:ea typeface="宋体" panose="02010600030101010101" pitchFamily="2" charset="-122"/>
                <a:cs typeface="宋体" panose="02010600030101010101" pitchFamily="2" charset="-122"/>
              </a:rPr>
              <a:t>分）</a:t>
            </a:r>
            <a:endParaRPr lang="en-US" altLang="zh-CN" sz="2800" b="1" dirty="0">
              <a:solidFill>
                <a:srgbClr val="FFFFFF"/>
              </a:solidFill>
              <a:effectLst/>
              <a:ea typeface="宋体" panose="02010600030101010101" pitchFamily="2" charset="-122"/>
              <a:cs typeface="宋体" panose="02010600030101010101" pitchFamily="2" charset="-122"/>
            </a:endParaRPr>
          </a:p>
          <a:p>
            <a:r>
              <a:rPr lang="zh-CN" altLang="zh-CN" sz="2800" b="1" dirty="0">
                <a:solidFill>
                  <a:srgbClr val="FFFFFF"/>
                </a:solidFill>
                <a:effectLst/>
                <a:ea typeface="宋体" panose="02010600030101010101" pitchFamily="2" charset="-122"/>
                <a:cs typeface="宋体" panose="02010600030101010101" pitchFamily="2" charset="-122"/>
              </a:rPr>
              <a:t>②</a:t>
            </a:r>
            <a:r>
              <a:rPr lang="zh-CN" altLang="en-US" sz="2800" b="1" dirty="0">
                <a:solidFill>
                  <a:srgbClr val="FFFFFF"/>
                </a:solidFill>
                <a:effectLst/>
                <a:ea typeface="宋体" panose="02010600030101010101" pitchFamily="2" charset="-122"/>
                <a:cs typeface="宋体" panose="02010600030101010101" pitchFamily="2" charset="-122"/>
              </a:rPr>
              <a:t>政府的专项工作有利于</a:t>
            </a:r>
            <a:r>
              <a:rPr lang="zh-CN" altLang="zh-CN" sz="2800" b="1" dirty="0">
                <a:solidFill>
                  <a:srgbClr val="FFFFFF"/>
                </a:solidFill>
                <a:effectLst/>
                <a:ea typeface="宋体" panose="02010600030101010101" pitchFamily="2" charset="-122"/>
                <a:cs typeface="宋体" panose="02010600030101010101" pitchFamily="2" charset="-122"/>
              </a:rPr>
              <a:t>实现</a:t>
            </a:r>
            <a:r>
              <a:rPr lang="zh-CN" altLang="en-US" sz="2800" b="1" dirty="0">
                <a:solidFill>
                  <a:srgbClr val="FFFFFF"/>
                </a:solidFill>
                <a:effectLst/>
                <a:ea typeface="宋体" panose="02010600030101010101" pitchFamily="2" charset="-122"/>
                <a:cs typeface="宋体" panose="02010600030101010101" pitchFamily="2" charset="-122"/>
              </a:rPr>
              <a:t>保护亚运会的知识产权，做到了严格执法</a:t>
            </a:r>
            <a:r>
              <a:rPr lang="zh-CN" altLang="zh-CN" sz="2800" b="1" dirty="0">
                <a:solidFill>
                  <a:srgbClr val="FFFFFF"/>
                </a:solidFill>
                <a:effectLst/>
                <a:ea typeface="宋体" panose="02010600030101010101" pitchFamily="2" charset="-122"/>
                <a:cs typeface="宋体" panose="02010600030101010101" pitchFamily="2" charset="-122"/>
              </a:rPr>
              <a:t>。</a:t>
            </a:r>
            <a:r>
              <a:rPr lang="zh-CN" altLang="en-US" sz="2800" b="1" dirty="0">
                <a:solidFill>
                  <a:srgbClr val="FFFFFF"/>
                </a:solidFill>
                <a:effectLst/>
                <a:ea typeface="宋体" panose="02010600030101010101" pitchFamily="2" charset="-122"/>
                <a:cs typeface="宋体" panose="02010600030101010101" pitchFamily="2" charset="-122"/>
              </a:rPr>
              <a:t>（</a:t>
            </a:r>
            <a:r>
              <a:rPr lang="en-US" altLang="zh-CN" sz="2800" b="1" dirty="0">
                <a:solidFill>
                  <a:srgbClr val="FFFFFF"/>
                </a:solidFill>
                <a:effectLst/>
                <a:ea typeface="宋体" panose="02010600030101010101" pitchFamily="2" charset="-122"/>
                <a:cs typeface="宋体" panose="02010600030101010101" pitchFamily="2" charset="-122"/>
              </a:rPr>
              <a:t>1</a:t>
            </a:r>
            <a:r>
              <a:rPr lang="zh-CN" altLang="en-US" sz="2800" b="1" dirty="0">
                <a:solidFill>
                  <a:srgbClr val="FFFFFF"/>
                </a:solidFill>
                <a:effectLst/>
                <a:ea typeface="宋体" panose="02010600030101010101" pitchFamily="2" charset="-122"/>
                <a:cs typeface="宋体" panose="02010600030101010101" pitchFamily="2" charset="-122"/>
              </a:rPr>
              <a:t>分）</a:t>
            </a:r>
            <a:endParaRPr lang="en-US" altLang="zh-CN" sz="2800" b="1" dirty="0">
              <a:solidFill>
                <a:srgbClr val="FFFFFF"/>
              </a:solidFill>
              <a:effectLst/>
              <a:ea typeface="宋体" panose="02010600030101010101" pitchFamily="2" charset="-122"/>
              <a:cs typeface="宋体" panose="02010600030101010101" pitchFamily="2" charset="-122"/>
            </a:endParaRPr>
          </a:p>
          <a:p>
            <a:r>
              <a:rPr lang="zh-CN" altLang="en-US" sz="2800" b="1" dirty="0">
                <a:solidFill>
                  <a:srgbClr val="FFFFFF"/>
                </a:solidFill>
                <a:effectLst/>
                <a:ea typeface="宋体" panose="02010600030101010101" pitchFamily="2" charset="-122"/>
                <a:cs typeface="宋体" panose="02010600030101010101" pitchFamily="2" charset="-122"/>
              </a:rPr>
              <a:t>政府为人们的社会生活提供管理和公共服务。</a:t>
            </a:r>
            <a:r>
              <a:rPr lang="en-US" altLang="zh-CN" sz="2800" b="1" dirty="0">
                <a:solidFill>
                  <a:srgbClr val="FFFFFF"/>
                </a:solidFill>
                <a:effectLst/>
                <a:ea typeface="宋体" panose="02010600030101010101" pitchFamily="2" charset="-122"/>
                <a:cs typeface="宋体" panose="02010600030101010101" pitchFamily="2" charset="-122"/>
              </a:rPr>
              <a:t>(1</a:t>
            </a:r>
            <a:r>
              <a:rPr lang="zh-CN" altLang="zh-CN" sz="2800" b="1" dirty="0">
                <a:solidFill>
                  <a:srgbClr val="FFFFFF"/>
                </a:solidFill>
                <a:effectLst/>
                <a:ea typeface="宋体" panose="02010600030101010101" pitchFamily="2" charset="-122"/>
                <a:cs typeface="宋体" panose="02010600030101010101" pitchFamily="2" charset="-122"/>
              </a:rPr>
              <a:t>分</a:t>
            </a:r>
            <a:r>
              <a:rPr lang="en-US" altLang="zh-CN" sz="2800" b="1" dirty="0">
                <a:solidFill>
                  <a:srgbClr val="FFFFFF"/>
                </a:solidFill>
                <a:effectLst/>
                <a:ea typeface="宋体" panose="02010600030101010101" pitchFamily="2" charset="-122"/>
                <a:cs typeface="宋体" panose="02010600030101010101" pitchFamily="2" charset="-122"/>
              </a:rPr>
              <a:t>)</a:t>
            </a:r>
          </a:p>
          <a:p>
            <a:r>
              <a:rPr lang="zh-CN" altLang="zh-CN" sz="2800" b="1" dirty="0">
                <a:solidFill>
                  <a:srgbClr val="FFFFFF"/>
                </a:solidFill>
                <a:effectLst/>
                <a:ea typeface="宋体" panose="02010600030101010101" pitchFamily="2" charset="-122"/>
                <a:cs typeface="宋体" panose="02010600030101010101" pitchFamily="2" charset="-122"/>
              </a:rPr>
              <a:t>③</a:t>
            </a:r>
            <a:r>
              <a:rPr lang="zh-CN" altLang="en-US" sz="2800" b="1" dirty="0">
                <a:solidFill>
                  <a:srgbClr val="FFFFFF"/>
                </a:solidFill>
                <a:effectLst/>
                <a:ea typeface="宋体" panose="02010600030101010101" pitchFamily="2" charset="-122"/>
                <a:cs typeface="宋体" panose="02010600030101010101" pitchFamily="2" charset="-122"/>
              </a:rPr>
              <a:t>保护知识产权还需要</a:t>
            </a:r>
            <a:r>
              <a:rPr lang="zh-CN" altLang="zh-CN" sz="2800" b="1" dirty="0">
                <a:solidFill>
                  <a:srgbClr val="FFFFFF"/>
                </a:solidFill>
                <a:effectLst/>
                <a:ea typeface="宋体" panose="02010600030101010101" pitchFamily="2" charset="-122"/>
                <a:cs typeface="宋体" panose="02010600030101010101" pitchFamily="2" charset="-122"/>
              </a:rPr>
              <a:t>：</a:t>
            </a:r>
            <a:endParaRPr lang="en-US" altLang="zh-CN" sz="2800" b="1" dirty="0">
              <a:solidFill>
                <a:srgbClr val="FFFFFF"/>
              </a:solidFill>
              <a:effectLst/>
              <a:ea typeface="宋体" panose="02010600030101010101" pitchFamily="2" charset="-122"/>
              <a:cs typeface="宋体" panose="02010600030101010101" pitchFamily="2" charset="-122"/>
            </a:endParaRPr>
          </a:p>
          <a:p>
            <a:r>
              <a:rPr lang="zh-CN" altLang="en-US" sz="2800" b="1" dirty="0">
                <a:solidFill>
                  <a:srgbClr val="FFFFFF"/>
                </a:solidFill>
                <a:effectLst/>
                <a:ea typeface="宋体" panose="02010600030101010101" pitchFamily="2" charset="-122"/>
                <a:cs typeface="宋体" panose="02010600030101010101" pitchFamily="2" charset="-122"/>
              </a:rPr>
              <a:t>立法机关科学立法，完善有关亚运会知识产权的法律；</a:t>
            </a:r>
            <a:endParaRPr lang="en-US" altLang="zh-CN" sz="2800" b="1" dirty="0">
              <a:solidFill>
                <a:srgbClr val="FFFFFF"/>
              </a:solidFill>
              <a:effectLst/>
              <a:ea typeface="宋体" panose="02010600030101010101" pitchFamily="2" charset="-122"/>
              <a:cs typeface="宋体" panose="02010600030101010101" pitchFamily="2" charset="-122"/>
            </a:endParaRPr>
          </a:p>
          <a:p>
            <a:r>
              <a:rPr lang="zh-CN" altLang="en-US" sz="2800" b="1" dirty="0">
                <a:solidFill>
                  <a:srgbClr val="FFFFFF"/>
                </a:solidFill>
                <a:ea typeface="宋体" panose="02010600030101010101" pitchFamily="2" charset="-122"/>
                <a:cs typeface="宋体" panose="02010600030101010101" pitchFamily="2" charset="-122"/>
              </a:rPr>
              <a:t>司法机关公正司法，依法打击侵犯知识产权的违法犯罪行为。</a:t>
            </a:r>
            <a:endParaRPr lang="en-US" altLang="zh-CN" sz="2800" b="1" dirty="0">
              <a:solidFill>
                <a:srgbClr val="FFFFFF"/>
              </a:solidFill>
              <a:ea typeface="宋体" panose="02010600030101010101" pitchFamily="2" charset="-122"/>
              <a:cs typeface="宋体" panose="02010600030101010101" pitchFamily="2" charset="-122"/>
            </a:endParaRPr>
          </a:p>
          <a:p>
            <a:r>
              <a:rPr lang="zh-CN" altLang="en-US" sz="2800" b="1" dirty="0">
                <a:solidFill>
                  <a:srgbClr val="FFFFFF"/>
                </a:solidFill>
                <a:effectLst/>
                <a:ea typeface="宋体" panose="02010600030101010101" pitchFamily="2" charset="-122"/>
                <a:cs typeface="宋体" panose="02010600030101010101" pitchFamily="2" charset="-122"/>
              </a:rPr>
              <a:t>全民守法，增强尊法学法守法用法意识，强化规则意识。</a:t>
            </a:r>
            <a:endParaRPr lang="en-US" altLang="zh-CN" sz="2800" b="1" dirty="0">
              <a:solidFill>
                <a:srgbClr val="FFFFFF"/>
              </a:solidFill>
              <a:effectLst/>
              <a:ea typeface="宋体" panose="02010600030101010101" pitchFamily="2" charset="-122"/>
              <a:cs typeface="宋体" panose="02010600030101010101" pitchFamily="2" charset="-122"/>
            </a:endParaRPr>
          </a:p>
          <a:p>
            <a:r>
              <a:rPr lang="zh-CN" altLang="en-US" sz="2800" b="1" dirty="0">
                <a:solidFill>
                  <a:srgbClr val="FFFFFF"/>
                </a:solidFill>
                <a:ea typeface="宋体" panose="02010600030101010101" pitchFamily="2" charset="-122"/>
                <a:cs typeface="宋体" panose="02010600030101010101" pitchFamily="2" charset="-122"/>
              </a:rPr>
              <a:t>社会加强法治宣传，倡导保护知识产权的氛围</a:t>
            </a:r>
            <a:r>
              <a:rPr lang="zh-CN" altLang="zh-CN" sz="2800" b="1" dirty="0">
                <a:solidFill>
                  <a:srgbClr val="FFFFFF"/>
                </a:solidFill>
                <a:effectLst/>
                <a:ea typeface="宋体" panose="02010600030101010101" pitchFamily="2" charset="-122"/>
                <a:cs typeface="宋体" panose="02010600030101010101" pitchFamily="2" charset="-122"/>
              </a:rPr>
              <a:t>。</a:t>
            </a:r>
            <a:endParaRPr lang="en-US" altLang="zh-CN" sz="2800" b="1" dirty="0">
              <a:solidFill>
                <a:srgbClr val="FFFFFF"/>
              </a:solidFill>
              <a:effectLst/>
              <a:ea typeface="宋体" panose="02010600030101010101" pitchFamily="2" charset="-122"/>
              <a:cs typeface="宋体" panose="02010600030101010101" pitchFamily="2" charset="-122"/>
            </a:endParaRPr>
          </a:p>
          <a:p>
            <a:r>
              <a:rPr lang="zh-CN" altLang="en-US" sz="2800" b="1" dirty="0">
                <a:solidFill>
                  <a:srgbClr val="FFFFFF"/>
                </a:solidFill>
                <a:ea typeface="宋体" panose="02010600030101010101" pitchFamily="2" charset="-122"/>
                <a:cs typeface="宋体" panose="02010600030101010101" pitchFamily="2" charset="-122"/>
              </a:rPr>
              <a:t>国家法治和德治相结合，提升公民道德观念。</a:t>
            </a:r>
            <a:endParaRPr lang="en-US" altLang="zh-CN" sz="2800" b="1" dirty="0">
              <a:solidFill>
                <a:srgbClr val="FFFFFF"/>
              </a:solidFill>
              <a:ea typeface="宋体" panose="02010600030101010101" pitchFamily="2" charset="-122"/>
              <a:cs typeface="宋体" panose="02010600030101010101" pitchFamily="2" charset="-122"/>
            </a:endParaRPr>
          </a:p>
          <a:p>
            <a:r>
              <a:rPr lang="zh-CN" altLang="en-US" sz="2800" b="1" dirty="0">
                <a:solidFill>
                  <a:srgbClr val="FFFFFF"/>
                </a:solidFill>
                <a:effectLst/>
                <a:ea typeface="宋体" panose="02010600030101010101" pitchFamily="2" charset="-122"/>
                <a:cs typeface="宋体" panose="02010600030101010101" pitchFamily="2" charset="-122"/>
              </a:rPr>
              <a:t>只有各部门、各方面相互配合，才能更好地保护知识产权</a:t>
            </a:r>
            <a:r>
              <a:rPr lang="zh-CN" altLang="zh-CN" sz="2800" b="1" dirty="0">
                <a:solidFill>
                  <a:srgbClr val="FFFFFF"/>
                </a:solidFill>
                <a:effectLst/>
                <a:ea typeface="宋体" panose="02010600030101010101" pitchFamily="2" charset="-122"/>
                <a:cs typeface="宋体" panose="02010600030101010101" pitchFamily="2" charset="-122"/>
              </a:rPr>
              <a:t>（任意</a:t>
            </a:r>
            <a:r>
              <a:rPr lang="en-US" altLang="zh-CN" sz="2800" b="1" dirty="0">
                <a:solidFill>
                  <a:srgbClr val="FFFFFF"/>
                </a:solidFill>
                <a:effectLst/>
                <a:ea typeface="宋体" panose="02010600030101010101" pitchFamily="2" charset="-122"/>
                <a:cs typeface="宋体" panose="02010600030101010101" pitchFamily="2" charset="-122"/>
              </a:rPr>
              <a:t>3</a:t>
            </a:r>
            <a:r>
              <a:rPr lang="zh-CN" altLang="zh-CN" sz="2800" b="1" dirty="0">
                <a:solidFill>
                  <a:srgbClr val="FFFFFF"/>
                </a:solidFill>
                <a:effectLst/>
                <a:ea typeface="宋体" panose="02010600030101010101" pitchFamily="2" charset="-122"/>
                <a:cs typeface="宋体" panose="02010600030101010101" pitchFamily="2" charset="-122"/>
              </a:rPr>
              <a:t>点得</a:t>
            </a:r>
            <a:r>
              <a:rPr lang="en-US" altLang="zh-CN" sz="2800" b="1" dirty="0">
                <a:solidFill>
                  <a:srgbClr val="FFFFFF"/>
                </a:solidFill>
                <a:effectLst/>
                <a:ea typeface="宋体" panose="02010600030101010101" pitchFamily="2" charset="-122"/>
                <a:cs typeface="宋体" panose="02010600030101010101" pitchFamily="2" charset="-122"/>
              </a:rPr>
              <a:t>3</a:t>
            </a:r>
            <a:r>
              <a:rPr lang="zh-CN" altLang="zh-CN" sz="2800" b="1" dirty="0">
                <a:solidFill>
                  <a:srgbClr val="FFFFFF"/>
                </a:solidFill>
                <a:effectLst/>
                <a:ea typeface="宋体" panose="02010600030101010101" pitchFamily="2" charset="-122"/>
                <a:cs typeface="宋体" panose="02010600030101010101" pitchFamily="2" charset="-122"/>
              </a:rPr>
              <a:t>分，其他言之有理也可得分）</a:t>
            </a:r>
            <a:endParaRPr lang="en-US" altLang="zh-CN" sz="2800" b="1" dirty="0">
              <a:solidFill>
                <a:srgbClr val="FFFFFF"/>
              </a:solidFill>
              <a:effectLst/>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4119726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blinds(horizontal)">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blinds(horizontal)">
                                      <p:cBhvr>
                                        <p:cTn id="22" dur="500"/>
                                        <p:tgtEl>
                                          <p:spTgt spid="1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linds(horizontal)">
                                      <p:cBhvr>
                                        <p:cTn id="27" dur="500"/>
                                        <p:tgtEl>
                                          <p:spTgt spid="10">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xEl>
                                              <p:pRg st="4" end="4"/>
                                            </p:txEl>
                                          </p:spTgt>
                                        </p:tgtEl>
                                        <p:attrNameLst>
                                          <p:attrName>style.visibility</p:attrName>
                                        </p:attrNameLst>
                                      </p:cBhvr>
                                      <p:to>
                                        <p:strVal val="visible"/>
                                      </p:to>
                                    </p:set>
                                    <p:animEffect transition="in" filter="blinds(horizontal)">
                                      <p:cBhvr>
                                        <p:cTn id="32" dur="500"/>
                                        <p:tgtEl>
                                          <p:spTgt spid="10">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0">
                                            <p:txEl>
                                              <p:pRg st="5" end="5"/>
                                            </p:txEl>
                                          </p:spTgt>
                                        </p:tgtEl>
                                        <p:attrNameLst>
                                          <p:attrName>style.visibility</p:attrName>
                                        </p:attrNameLst>
                                      </p:cBhvr>
                                      <p:to>
                                        <p:strVal val="visible"/>
                                      </p:to>
                                    </p:set>
                                    <p:animEffect transition="in" filter="blinds(horizontal)">
                                      <p:cBhvr>
                                        <p:cTn id="37" dur="500"/>
                                        <p:tgtEl>
                                          <p:spTgt spid="10">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0">
                                            <p:txEl>
                                              <p:pRg st="6" end="6"/>
                                            </p:txEl>
                                          </p:spTgt>
                                        </p:tgtEl>
                                        <p:attrNameLst>
                                          <p:attrName>style.visibility</p:attrName>
                                        </p:attrNameLst>
                                      </p:cBhvr>
                                      <p:to>
                                        <p:strVal val="visible"/>
                                      </p:to>
                                    </p:set>
                                    <p:animEffect transition="in" filter="blinds(horizontal)">
                                      <p:cBhvr>
                                        <p:cTn id="42" dur="500"/>
                                        <p:tgtEl>
                                          <p:spTgt spid="10">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0">
                                            <p:txEl>
                                              <p:pRg st="7" end="7"/>
                                            </p:txEl>
                                          </p:spTgt>
                                        </p:tgtEl>
                                        <p:attrNameLst>
                                          <p:attrName>style.visibility</p:attrName>
                                        </p:attrNameLst>
                                      </p:cBhvr>
                                      <p:to>
                                        <p:strVal val="visible"/>
                                      </p:to>
                                    </p:set>
                                    <p:animEffect transition="in" filter="blinds(horizontal)">
                                      <p:cBhvr>
                                        <p:cTn id="47" dur="500"/>
                                        <p:tgtEl>
                                          <p:spTgt spid="10">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0">
                                            <p:txEl>
                                              <p:pRg st="8" end="8"/>
                                            </p:txEl>
                                          </p:spTgt>
                                        </p:tgtEl>
                                        <p:attrNameLst>
                                          <p:attrName>style.visibility</p:attrName>
                                        </p:attrNameLst>
                                      </p:cBhvr>
                                      <p:to>
                                        <p:strVal val="visible"/>
                                      </p:to>
                                    </p:set>
                                    <p:animEffect transition="in" filter="blinds(horizontal)">
                                      <p:cBhvr>
                                        <p:cTn id="52" dur="500"/>
                                        <p:tgtEl>
                                          <p:spTgt spid="10">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0">
                                            <p:txEl>
                                              <p:pRg st="9" end="9"/>
                                            </p:txEl>
                                          </p:spTgt>
                                        </p:tgtEl>
                                        <p:attrNameLst>
                                          <p:attrName>style.visibility</p:attrName>
                                        </p:attrNameLst>
                                      </p:cBhvr>
                                      <p:to>
                                        <p:strVal val="visible"/>
                                      </p:to>
                                    </p:set>
                                    <p:animEffect transition="in" filter="blinds(horizontal)">
                                      <p:cBhvr>
                                        <p:cTn id="57" dur="500"/>
                                        <p:tgtEl>
                                          <p:spTgt spid="1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E54A7AE-2A9C-BC0C-F1A3-F220C3742483}"/>
              </a:ext>
            </a:extLst>
          </p:cNvPr>
          <p:cNvSpPr txBox="1"/>
          <p:nvPr/>
        </p:nvSpPr>
        <p:spPr>
          <a:xfrm>
            <a:off x="0" y="558629"/>
            <a:ext cx="12192000" cy="646331"/>
          </a:xfrm>
          <a:prstGeom prst="rect">
            <a:avLst/>
          </a:prstGeom>
          <a:solidFill>
            <a:srgbClr val="EE5010"/>
          </a:solidFill>
        </p:spPr>
        <p:txBody>
          <a:bodyPr wrap="square" rtlCol="0">
            <a:spAutoFit/>
          </a:bodyPr>
          <a:lstStyle/>
          <a:p>
            <a:r>
              <a:rPr kumimoji="1" lang="zh-CN" altLang="en-US" sz="3600" b="1" dirty="0">
                <a:solidFill>
                  <a:schemeClr val="bg1"/>
                </a:solidFill>
              </a:rPr>
              <a:t>             议题三：“江南忆”好可爱，谁来保护它们？</a:t>
            </a:r>
          </a:p>
        </p:txBody>
      </p:sp>
      <p:graphicFrame>
        <p:nvGraphicFramePr>
          <p:cNvPr id="2" name="表格 1">
            <a:extLst>
              <a:ext uri="{FF2B5EF4-FFF2-40B4-BE49-F238E27FC236}">
                <a16:creationId xmlns:a16="http://schemas.microsoft.com/office/drawing/2014/main" id="{EC465EDE-DB84-F5AC-F9F1-CF093244DF77}"/>
              </a:ext>
            </a:extLst>
          </p:cNvPr>
          <p:cNvGraphicFramePr>
            <a:graphicFrameLocks noGrp="1"/>
          </p:cNvGraphicFramePr>
          <p:nvPr>
            <p:extLst>
              <p:ext uri="{D42A27DB-BD31-4B8C-83A1-F6EECF244321}">
                <p14:modId xmlns:p14="http://schemas.microsoft.com/office/powerpoint/2010/main" val="1208376192"/>
              </p:ext>
            </p:extLst>
          </p:nvPr>
        </p:nvGraphicFramePr>
        <p:xfrm>
          <a:off x="273424" y="1862665"/>
          <a:ext cx="11645151" cy="3474720"/>
        </p:xfrm>
        <a:graphic>
          <a:graphicData uri="http://schemas.openxmlformats.org/drawingml/2006/table">
            <a:tbl>
              <a:tblPr firstRow="1" bandRow="1">
                <a:tableStyleId>{F5AB1C69-6EDB-4FF4-983F-18BD219EF322}</a:tableStyleId>
              </a:tblPr>
              <a:tblGrid>
                <a:gridCol w="1878105">
                  <a:extLst>
                    <a:ext uri="{9D8B030D-6E8A-4147-A177-3AD203B41FA5}">
                      <a16:colId xmlns:a16="http://schemas.microsoft.com/office/drawing/2014/main" val="443335791"/>
                    </a:ext>
                  </a:extLst>
                </a:gridCol>
                <a:gridCol w="5015753">
                  <a:extLst>
                    <a:ext uri="{9D8B030D-6E8A-4147-A177-3AD203B41FA5}">
                      <a16:colId xmlns:a16="http://schemas.microsoft.com/office/drawing/2014/main" val="1278686026"/>
                    </a:ext>
                  </a:extLst>
                </a:gridCol>
                <a:gridCol w="4751293">
                  <a:extLst>
                    <a:ext uri="{9D8B030D-6E8A-4147-A177-3AD203B41FA5}">
                      <a16:colId xmlns:a16="http://schemas.microsoft.com/office/drawing/2014/main" val="1390829392"/>
                    </a:ext>
                  </a:extLst>
                </a:gridCol>
              </a:tblGrid>
              <a:tr h="370840">
                <a:tc>
                  <a:txBody>
                    <a:bodyPr/>
                    <a:lstStyle/>
                    <a:p>
                      <a:pPr algn="ctr"/>
                      <a:endParaRPr lang="zh-CN" altLang="en-US" sz="3200" b="1" dirty="0">
                        <a:solidFill>
                          <a:schemeClr val="tx1"/>
                        </a:solidFill>
                      </a:endParaRPr>
                    </a:p>
                  </a:txBody>
                  <a:tcPr>
                    <a:solidFill>
                      <a:schemeClr val="bg1">
                        <a:lumMod val="85000"/>
                      </a:schemeClr>
                    </a:solidFill>
                  </a:tcPr>
                </a:tc>
                <a:tc>
                  <a:txBody>
                    <a:bodyPr/>
                    <a:lstStyle/>
                    <a:p>
                      <a:pPr algn="ctr"/>
                      <a:r>
                        <a:rPr lang="zh-CN" altLang="en-US" sz="3200" dirty="0">
                          <a:solidFill>
                            <a:schemeClr val="tx1"/>
                          </a:solidFill>
                        </a:rPr>
                        <a:t>法律</a:t>
                      </a:r>
                    </a:p>
                  </a:txBody>
                  <a:tcPr>
                    <a:solidFill>
                      <a:schemeClr val="bg1">
                        <a:lumMod val="85000"/>
                      </a:schemeClr>
                    </a:solidFill>
                  </a:tcPr>
                </a:tc>
                <a:tc>
                  <a:txBody>
                    <a:bodyPr/>
                    <a:lstStyle/>
                    <a:p>
                      <a:pPr algn="ctr"/>
                      <a:r>
                        <a:rPr lang="zh-CN" altLang="en-US" sz="3200" dirty="0">
                          <a:solidFill>
                            <a:schemeClr val="tx1"/>
                          </a:solidFill>
                        </a:rPr>
                        <a:t>道德</a:t>
                      </a:r>
                    </a:p>
                  </a:txBody>
                  <a:tcPr>
                    <a:solidFill>
                      <a:schemeClr val="bg1">
                        <a:lumMod val="85000"/>
                      </a:schemeClr>
                    </a:solidFill>
                  </a:tcPr>
                </a:tc>
                <a:extLst>
                  <a:ext uri="{0D108BD9-81ED-4DB2-BD59-A6C34878D82A}">
                    <a16:rowId xmlns:a16="http://schemas.microsoft.com/office/drawing/2014/main" val="2497636290"/>
                  </a:ext>
                </a:extLst>
              </a:tr>
              <a:tr h="370840">
                <a:tc>
                  <a:txBody>
                    <a:bodyPr/>
                    <a:lstStyle/>
                    <a:p>
                      <a:pPr algn="ctr"/>
                      <a:r>
                        <a:rPr lang="zh-CN" altLang="en-US" sz="3200" b="1" dirty="0">
                          <a:solidFill>
                            <a:schemeClr val="tx1"/>
                          </a:solidFill>
                        </a:rPr>
                        <a:t>国家</a:t>
                      </a:r>
                    </a:p>
                  </a:txBody>
                  <a:tcPr>
                    <a:solidFill>
                      <a:schemeClr val="bg1">
                        <a:lumMod val="85000"/>
                      </a:schemeClr>
                    </a:solidFill>
                  </a:tcPr>
                </a:tc>
                <a:tc>
                  <a:txBody>
                    <a:bodyPr/>
                    <a:lstStyle/>
                    <a:p>
                      <a:r>
                        <a:rPr lang="zh-CN" altLang="en-US" sz="3200" dirty="0">
                          <a:solidFill>
                            <a:schemeClr val="tx1"/>
                          </a:solidFill>
                        </a:rPr>
                        <a:t>依法治国（</a:t>
                      </a:r>
                      <a:r>
                        <a:rPr lang="en-US" altLang="zh-CN" sz="3200" dirty="0">
                          <a:solidFill>
                            <a:schemeClr val="tx1"/>
                          </a:solidFill>
                        </a:rPr>
                        <a:t>16</a:t>
                      </a:r>
                      <a:r>
                        <a:rPr lang="zh-CN" altLang="en-US" sz="3200" dirty="0">
                          <a:solidFill>
                            <a:schemeClr val="tx1"/>
                          </a:solidFill>
                        </a:rPr>
                        <a:t>字）</a:t>
                      </a:r>
                    </a:p>
                  </a:txBody>
                  <a:tcPr>
                    <a:solidFill>
                      <a:schemeClr val="bg1">
                        <a:lumMod val="85000"/>
                      </a:schemeClr>
                    </a:solidFill>
                  </a:tcPr>
                </a:tc>
                <a:tc>
                  <a:txBody>
                    <a:bodyPr/>
                    <a:lstStyle/>
                    <a:p>
                      <a:r>
                        <a:rPr lang="zh-CN" altLang="en-US" sz="3200" dirty="0">
                          <a:solidFill>
                            <a:schemeClr val="tx1"/>
                          </a:solidFill>
                        </a:rPr>
                        <a:t>以德治国</a:t>
                      </a:r>
                    </a:p>
                  </a:txBody>
                  <a:tcPr>
                    <a:solidFill>
                      <a:schemeClr val="bg1">
                        <a:lumMod val="85000"/>
                      </a:schemeClr>
                    </a:solidFill>
                  </a:tcPr>
                </a:tc>
                <a:extLst>
                  <a:ext uri="{0D108BD9-81ED-4DB2-BD59-A6C34878D82A}">
                    <a16:rowId xmlns:a16="http://schemas.microsoft.com/office/drawing/2014/main" val="721969775"/>
                  </a:ext>
                </a:extLst>
              </a:tr>
              <a:tr h="370840">
                <a:tc>
                  <a:txBody>
                    <a:bodyPr/>
                    <a:lstStyle/>
                    <a:p>
                      <a:pPr algn="ctr"/>
                      <a:r>
                        <a:rPr lang="zh-CN" altLang="en-US" sz="3200" b="1" dirty="0">
                          <a:solidFill>
                            <a:schemeClr val="tx1"/>
                          </a:solidFill>
                        </a:rPr>
                        <a:t>社会</a:t>
                      </a:r>
                    </a:p>
                  </a:txBody>
                  <a:tcPr>
                    <a:solidFill>
                      <a:schemeClr val="bg1">
                        <a:lumMod val="85000"/>
                      </a:schemeClr>
                    </a:solidFill>
                  </a:tcPr>
                </a:tc>
                <a:tc>
                  <a:txBody>
                    <a:bodyPr/>
                    <a:lstStyle/>
                    <a:p>
                      <a:r>
                        <a:rPr lang="zh-CN" altLang="en-US" sz="3200" dirty="0">
                          <a:solidFill>
                            <a:schemeClr val="tx1"/>
                          </a:solidFill>
                        </a:rPr>
                        <a:t>法治宣传</a:t>
                      </a:r>
                    </a:p>
                  </a:txBody>
                  <a:tcPr>
                    <a:solidFill>
                      <a:schemeClr val="bg1">
                        <a:lumMod val="85000"/>
                      </a:schemeClr>
                    </a:solidFill>
                  </a:tcPr>
                </a:tc>
                <a:tc>
                  <a:txBody>
                    <a:bodyPr/>
                    <a:lstStyle/>
                    <a:p>
                      <a:r>
                        <a:rPr lang="zh-CN" altLang="en-US" sz="3200" dirty="0">
                          <a:solidFill>
                            <a:schemeClr val="tx1"/>
                          </a:solidFill>
                        </a:rPr>
                        <a:t>营造道德氛围</a:t>
                      </a:r>
                    </a:p>
                  </a:txBody>
                  <a:tcPr>
                    <a:solidFill>
                      <a:schemeClr val="bg1">
                        <a:lumMod val="85000"/>
                      </a:schemeClr>
                    </a:solidFill>
                  </a:tcPr>
                </a:tc>
                <a:extLst>
                  <a:ext uri="{0D108BD9-81ED-4DB2-BD59-A6C34878D82A}">
                    <a16:rowId xmlns:a16="http://schemas.microsoft.com/office/drawing/2014/main" val="984644688"/>
                  </a:ext>
                </a:extLst>
              </a:tr>
              <a:tr h="370840">
                <a:tc>
                  <a:txBody>
                    <a:bodyPr/>
                    <a:lstStyle/>
                    <a:p>
                      <a:pPr algn="ctr"/>
                      <a:r>
                        <a:rPr lang="zh-CN" altLang="en-US" sz="3200" b="1" dirty="0">
                          <a:solidFill>
                            <a:schemeClr val="tx1"/>
                          </a:solidFill>
                        </a:rPr>
                        <a:t>公民</a:t>
                      </a:r>
                    </a:p>
                  </a:txBody>
                  <a:tcPr>
                    <a:solidFill>
                      <a:schemeClr val="bg1">
                        <a:lumMod val="85000"/>
                      </a:schemeClr>
                    </a:solidFill>
                  </a:tcPr>
                </a:tc>
                <a:tc>
                  <a:txBody>
                    <a:bodyPr/>
                    <a:lstStyle/>
                    <a:p>
                      <a:r>
                        <a:rPr lang="zh-CN" altLang="en-US" sz="3200" dirty="0">
                          <a:solidFill>
                            <a:schemeClr val="tx1"/>
                          </a:solidFill>
                        </a:rPr>
                        <a:t>增强法治观念，守法用法</a:t>
                      </a:r>
                    </a:p>
                  </a:txBody>
                  <a:tcPr>
                    <a:solidFill>
                      <a:schemeClr val="bg1">
                        <a:lumMod val="85000"/>
                      </a:schemeClr>
                    </a:solidFill>
                  </a:tcPr>
                </a:tc>
                <a:tc>
                  <a:txBody>
                    <a:bodyPr/>
                    <a:lstStyle/>
                    <a:p>
                      <a:r>
                        <a:rPr lang="zh-CN" altLang="en-US" sz="3200" dirty="0">
                          <a:solidFill>
                            <a:schemeClr val="tx1"/>
                          </a:solidFill>
                        </a:rPr>
                        <a:t>提高道德观念、价值观</a:t>
                      </a:r>
                    </a:p>
                  </a:txBody>
                  <a:tcPr>
                    <a:solidFill>
                      <a:schemeClr val="bg1">
                        <a:lumMod val="85000"/>
                      </a:schemeClr>
                    </a:solidFill>
                  </a:tcPr>
                </a:tc>
                <a:extLst>
                  <a:ext uri="{0D108BD9-81ED-4DB2-BD59-A6C34878D82A}">
                    <a16:rowId xmlns:a16="http://schemas.microsoft.com/office/drawing/2014/main" val="2320535610"/>
                  </a:ext>
                </a:extLst>
              </a:tr>
              <a:tr h="370840">
                <a:tc>
                  <a:txBody>
                    <a:bodyPr/>
                    <a:lstStyle/>
                    <a:p>
                      <a:pPr algn="ctr"/>
                      <a:r>
                        <a:rPr lang="zh-CN" altLang="en-US" sz="3200" b="1" dirty="0">
                          <a:solidFill>
                            <a:schemeClr val="tx1"/>
                          </a:solidFill>
                        </a:rPr>
                        <a:t>企业</a:t>
                      </a:r>
                    </a:p>
                  </a:txBody>
                  <a:tcPr>
                    <a:solidFill>
                      <a:schemeClr val="bg1">
                        <a:lumMod val="85000"/>
                      </a:schemeClr>
                    </a:solidFill>
                  </a:tcPr>
                </a:tc>
                <a:tc>
                  <a:txBody>
                    <a:bodyPr/>
                    <a:lstStyle/>
                    <a:p>
                      <a:r>
                        <a:rPr lang="zh-CN" altLang="en-US" sz="3200" dirty="0">
                          <a:solidFill>
                            <a:schemeClr val="tx1"/>
                          </a:solidFill>
                        </a:rPr>
                        <a:t>依法经营</a:t>
                      </a:r>
                    </a:p>
                  </a:txBody>
                  <a:tcPr>
                    <a:solidFill>
                      <a:schemeClr val="bg1">
                        <a:lumMod val="85000"/>
                      </a:schemeClr>
                    </a:solidFill>
                  </a:tcPr>
                </a:tc>
                <a:tc>
                  <a:txBody>
                    <a:bodyPr/>
                    <a:lstStyle/>
                    <a:p>
                      <a:r>
                        <a:rPr lang="zh-CN" altLang="en-US" sz="3200" dirty="0">
                          <a:solidFill>
                            <a:schemeClr val="tx1"/>
                          </a:solidFill>
                        </a:rPr>
                        <a:t>诚信经营</a:t>
                      </a:r>
                    </a:p>
                  </a:txBody>
                  <a:tcPr>
                    <a:solidFill>
                      <a:schemeClr val="bg1">
                        <a:lumMod val="85000"/>
                      </a:schemeClr>
                    </a:solidFill>
                  </a:tcPr>
                </a:tc>
                <a:extLst>
                  <a:ext uri="{0D108BD9-81ED-4DB2-BD59-A6C34878D82A}">
                    <a16:rowId xmlns:a16="http://schemas.microsoft.com/office/drawing/2014/main" val="999279797"/>
                  </a:ext>
                </a:extLst>
              </a:tr>
              <a:tr h="370840">
                <a:tc>
                  <a:txBody>
                    <a:bodyPr/>
                    <a:lstStyle/>
                    <a:p>
                      <a:pPr algn="ctr"/>
                      <a:r>
                        <a:rPr lang="en-US" altLang="zh-CN" sz="3200" b="1" dirty="0">
                          <a:solidFill>
                            <a:schemeClr val="tx1"/>
                          </a:solidFill>
                        </a:rPr>
                        <a:t>…………</a:t>
                      </a:r>
                      <a:endParaRPr lang="zh-CN" altLang="en-US" sz="3200" b="1" dirty="0">
                        <a:solidFill>
                          <a:schemeClr val="tx1"/>
                        </a:solidFill>
                      </a:endParaRPr>
                    </a:p>
                  </a:txBody>
                  <a:tcPr>
                    <a:solidFill>
                      <a:schemeClr val="bg1">
                        <a:lumMod val="85000"/>
                      </a:schemeClr>
                    </a:solidFill>
                  </a:tcPr>
                </a:tc>
                <a:tc>
                  <a:txBody>
                    <a:bodyPr/>
                    <a:lstStyle/>
                    <a:p>
                      <a:r>
                        <a:rPr lang="en-US" altLang="zh-CN" sz="3200" dirty="0">
                          <a:solidFill>
                            <a:schemeClr val="tx1"/>
                          </a:solidFill>
                        </a:rPr>
                        <a:t>…………</a:t>
                      </a:r>
                      <a:endParaRPr lang="zh-CN" altLang="en-US" sz="3200" dirty="0">
                        <a:solidFill>
                          <a:schemeClr val="tx1"/>
                        </a:solidFill>
                      </a:endParaRPr>
                    </a:p>
                  </a:txBody>
                  <a:tcPr>
                    <a:solidFill>
                      <a:schemeClr val="bg1">
                        <a:lumMod val="85000"/>
                      </a:schemeClr>
                    </a:solidFill>
                  </a:tcPr>
                </a:tc>
                <a:tc>
                  <a:txBody>
                    <a:bodyPr/>
                    <a:lstStyle/>
                    <a:p>
                      <a:r>
                        <a:rPr lang="en-US" altLang="zh-CN" sz="3200" dirty="0">
                          <a:solidFill>
                            <a:schemeClr val="tx1"/>
                          </a:solidFill>
                        </a:rPr>
                        <a:t>…………</a:t>
                      </a:r>
                      <a:endParaRPr lang="zh-CN" altLang="en-US" sz="3200" dirty="0">
                        <a:solidFill>
                          <a:schemeClr val="tx1"/>
                        </a:solidFill>
                      </a:endParaRPr>
                    </a:p>
                  </a:txBody>
                  <a:tcPr>
                    <a:solidFill>
                      <a:schemeClr val="bg1">
                        <a:lumMod val="85000"/>
                      </a:schemeClr>
                    </a:solidFill>
                  </a:tcPr>
                </a:tc>
                <a:extLst>
                  <a:ext uri="{0D108BD9-81ED-4DB2-BD59-A6C34878D82A}">
                    <a16:rowId xmlns:a16="http://schemas.microsoft.com/office/drawing/2014/main" val="3371633460"/>
                  </a:ext>
                </a:extLst>
              </a:tr>
            </a:tbl>
          </a:graphicData>
        </a:graphic>
      </p:graphicFrame>
    </p:spTree>
    <p:extLst>
      <p:ext uri="{BB962C8B-B14F-4D97-AF65-F5344CB8AC3E}">
        <p14:creationId xmlns:p14="http://schemas.microsoft.com/office/powerpoint/2010/main" val="2157056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40C084E4-AE5F-D6F3-87A3-7EEC3980CE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678"/>
            <a:ext cx="12233060" cy="6876677"/>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3F27742-DFEA-773B-0FE3-B882D35DB49E}"/>
              </a:ext>
            </a:extLst>
          </p:cNvPr>
          <p:cNvSpPr txBox="1"/>
          <p:nvPr/>
        </p:nvSpPr>
        <p:spPr>
          <a:xfrm>
            <a:off x="9816352" y="5513293"/>
            <a:ext cx="2031325" cy="830997"/>
          </a:xfrm>
          <a:prstGeom prst="rect">
            <a:avLst/>
          </a:prstGeom>
          <a:noFill/>
        </p:spPr>
        <p:txBody>
          <a:bodyPr wrap="none" rtlCol="0">
            <a:spAutoFit/>
          </a:bodyPr>
          <a:lstStyle/>
          <a:p>
            <a:r>
              <a:rPr kumimoji="1" lang="zh-CN" altLang="en-US" sz="4800" b="1" dirty="0">
                <a:solidFill>
                  <a:schemeClr val="bg1"/>
                </a:solidFill>
              </a:rPr>
              <a:t>谢谢！</a:t>
            </a:r>
          </a:p>
        </p:txBody>
      </p:sp>
    </p:spTree>
    <p:extLst>
      <p:ext uri="{BB962C8B-B14F-4D97-AF65-F5344CB8AC3E}">
        <p14:creationId xmlns:p14="http://schemas.microsoft.com/office/powerpoint/2010/main" val="1329452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3C3ADA68-6576-F462-54A8-7100BAD14E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2134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D3D9497F-028E-3D25-E20F-E3A1D2132E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1" t="28827" b="31912"/>
          <a:stretch/>
        </p:blipFill>
        <p:spPr bwMode="auto">
          <a:xfrm>
            <a:off x="5873569" y="1413163"/>
            <a:ext cx="5652655" cy="1478278"/>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a:extLst>
              <a:ext uri="{FF2B5EF4-FFF2-40B4-BE49-F238E27FC236}">
                <a16:creationId xmlns:a16="http://schemas.microsoft.com/office/drawing/2014/main" id="{B031B57B-02EC-AA14-D705-407B4CF34FF6}"/>
              </a:ext>
            </a:extLst>
          </p:cNvPr>
          <p:cNvSpPr txBox="1"/>
          <p:nvPr/>
        </p:nvSpPr>
        <p:spPr>
          <a:xfrm>
            <a:off x="329764" y="1644470"/>
            <a:ext cx="5570756" cy="1015663"/>
          </a:xfrm>
          <a:prstGeom prst="rect">
            <a:avLst/>
          </a:prstGeom>
          <a:noFill/>
        </p:spPr>
        <p:txBody>
          <a:bodyPr wrap="none" rtlCol="0">
            <a:spAutoFit/>
          </a:bodyPr>
          <a:lstStyle/>
          <a:p>
            <a:r>
              <a:rPr kumimoji="1" lang="zh-CN" altLang="en-US" sz="6000" b="1" dirty="0">
                <a:solidFill>
                  <a:schemeClr val="bg1"/>
                </a:solidFill>
                <a:latin typeface="Microsoft YaHei" panose="020B0503020204020204" pitchFamily="34" charset="-122"/>
                <a:ea typeface="Microsoft YaHei" panose="020B0503020204020204" pitchFamily="34" charset="-122"/>
              </a:rPr>
              <a:t>杭州“亚运会”</a:t>
            </a:r>
            <a:endParaRPr kumimoji="1" lang="en-US" altLang="zh-CN" sz="6000" b="1" dirty="0">
              <a:solidFill>
                <a:schemeClr val="bg1"/>
              </a:solidFill>
              <a:latin typeface="Microsoft YaHei" panose="020B0503020204020204" pitchFamily="34" charset="-122"/>
              <a:ea typeface="Microsoft YaHei" panose="020B0503020204020204" pitchFamily="34" charset="-122"/>
            </a:endParaRPr>
          </a:p>
        </p:txBody>
      </p:sp>
      <p:sp>
        <p:nvSpPr>
          <p:cNvPr id="6" name="文本框 5">
            <a:extLst>
              <a:ext uri="{FF2B5EF4-FFF2-40B4-BE49-F238E27FC236}">
                <a16:creationId xmlns:a16="http://schemas.microsoft.com/office/drawing/2014/main" id="{EA7D8C83-817F-1A82-5090-5E95A9ECA31C}"/>
              </a:ext>
            </a:extLst>
          </p:cNvPr>
          <p:cNvSpPr txBox="1"/>
          <p:nvPr/>
        </p:nvSpPr>
        <p:spPr>
          <a:xfrm>
            <a:off x="5900520" y="3122748"/>
            <a:ext cx="5625704" cy="1077218"/>
          </a:xfrm>
          <a:prstGeom prst="rect">
            <a:avLst/>
          </a:prstGeom>
          <a:solidFill>
            <a:schemeClr val="tx1">
              <a:lumMod val="50000"/>
              <a:lumOff val="50000"/>
              <a:alpha val="52000"/>
            </a:schemeClr>
          </a:solidFill>
        </p:spPr>
        <p:txBody>
          <a:bodyPr wrap="square">
            <a:spAutoFit/>
          </a:bodyPr>
          <a:lstStyle/>
          <a:p>
            <a:r>
              <a:rPr kumimoji="1" lang="zh-CN" altLang="en-US" sz="3200" dirty="0">
                <a:solidFill>
                  <a:schemeClr val="bg2">
                    <a:lumMod val="90000"/>
                  </a:schemeClr>
                </a:solidFill>
                <a:latin typeface="STXingkai" panose="02010800040101010101" pitchFamily="2" charset="-122"/>
                <a:ea typeface="STXingkai" panose="02010800040101010101" pitchFamily="2" charset="-122"/>
              </a:rPr>
              <a:t>     </a:t>
            </a:r>
            <a:r>
              <a:rPr kumimoji="1" lang="en-US" altLang="zh-CN" sz="3200" dirty="0">
                <a:solidFill>
                  <a:schemeClr val="bg1"/>
                </a:solidFill>
                <a:latin typeface="STXingkai" panose="02010800040101010101" pitchFamily="2" charset="-122"/>
                <a:ea typeface="STXingkai" panose="02010800040101010101" pitchFamily="2" charset="-122"/>
              </a:rPr>
              <a:t>——</a:t>
            </a:r>
            <a:r>
              <a:rPr kumimoji="1" lang="zh-CN" altLang="en-US" sz="3200" dirty="0">
                <a:solidFill>
                  <a:schemeClr val="bg1"/>
                </a:solidFill>
                <a:latin typeface="STXingkai" panose="02010800040101010101" pitchFamily="2" charset="-122"/>
                <a:ea typeface="STXingkai" panose="02010800040101010101" pitchFamily="2" charset="-122"/>
              </a:rPr>
              <a:t>九年级道法期中复习课</a:t>
            </a:r>
            <a:endParaRPr kumimoji="1" lang="en-US" altLang="zh-CN" sz="3200" dirty="0">
              <a:solidFill>
                <a:schemeClr val="bg1"/>
              </a:solidFill>
              <a:latin typeface="STXingkai" panose="02010800040101010101" pitchFamily="2" charset="-122"/>
              <a:ea typeface="STXingkai" panose="02010800040101010101" pitchFamily="2" charset="-122"/>
            </a:endParaRPr>
          </a:p>
          <a:p>
            <a:r>
              <a:rPr kumimoji="1" lang="zh-CN" altLang="en-US" sz="3200" dirty="0">
                <a:solidFill>
                  <a:schemeClr val="bg2">
                    <a:lumMod val="90000"/>
                  </a:schemeClr>
                </a:solidFill>
                <a:latin typeface="STXingkai" panose="02010800040101010101" pitchFamily="2" charset="-122"/>
                <a:ea typeface="STXingkai" panose="02010800040101010101" pitchFamily="2" charset="-122"/>
              </a:rPr>
              <a:t>                   薛家中学      陈超宇</a:t>
            </a:r>
          </a:p>
        </p:txBody>
      </p:sp>
    </p:spTree>
    <p:extLst>
      <p:ext uri="{BB962C8B-B14F-4D97-AF65-F5344CB8AC3E}">
        <p14:creationId xmlns:p14="http://schemas.microsoft.com/office/powerpoint/2010/main" val="155486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980C67C-D0BE-243B-2DCF-E8D506DAEB8F}"/>
              </a:ext>
            </a:extLst>
          </p:cNvPr>
          <p:cNvSpPr txBox="1"/>
          <p:nvPr/>
        </p:nvSpPr>
        <p:spPr>
          <a:xfrm>
            <a:off x="189185" y="56729"/>
            <a:ext cx="2236510" cy="584775"/>
          </a:xfrm>
          <a:prstGeom prst="rect">
            <a:avLst/>
          </a:prstGeom>
          <a:noFill/>
        </p:spPr>
        <p:txBody>
          <a:bodyPr wrap="none" rtlCol="0">
            <a:spAutoFit/>
          </a:bodyPr>
          <a:lstStyle/>
          <a:p>
            <a:r>
              <a:rPr kumimoji="1" lang="zh-CN" altLang="en-US" sz="2400" b="1" dirty="0"/>
              <a:t>九上知识</a:t>
            </a:r>
            <a:r>
              <a:rPr kumimoji="1" lang="zh-CN" altLang="en-US" sz="3200" b="1" dirty="0">
                <a:solidFill>
                  <a:srgbClr val="FF0000"/>
                </a:solidFill>
              </a:rPr>
              <a:t>串讲</a:t>
            </a:r>
            <a:endParaRPr kumimoji="1" lang="zh-CN" altLang="en-US" sz="2400" b="1" dirty="0">
              <a:solidFill>
                <a:srgbClr val="FF0000"/>
              </a:solidFill>
            </a:endParaRPr>
          </a:p>
        </p:txBody>
      </p:sp>
      <p:pic>
        <p:nvPicPr>
          <p:cNvPr id="13" name="图片 12">
            <a:extLst>
              <a:ext uri="{FF2B5EF4-FFF2-40B4-BE49-F238E27FC236}">
                <a16:creationId xmlns:a16="http://schemas.microsoft.com/office/drawing/2014/main" id="{F83A4453-74A0-59FA-A021-84DEBAC1984E}"/>
              </a:ext>
            </a:extLst>
          </p:cNvPr>
          <p:cNvPicPr>
            <a:picLocks noChangeAspect="1"/>
          </p:cNvPicPr>
          <p:nvPr/>
        </p:nvPicPr>
        <p:blipFill>
          <a:blip r:embed="rId2">
            <a:alphaModFix/>
            <a:extLst>
              <a:ext uri="{BEBA8EAE-BF5A-486C-A8C5-ECC9F3942E4B}">
                <a14:imgProps xmlns:a14="http://schemas.microsoft.com/office/drawing/2010/main">
                  <a14:imgLayer r:embed="rId3">
                    <a14:imgEffect>
                      <a14:sharpenSoften amount="50000"/>
                    </a14:imgEffect>
                    <a14:imgEffect>
                      <a14:brightnessContrast bright="20000" contrast="-40000"/>
                    </a14:imgEffect>
                  </a14:imgLayer>
                </a14:imgProps>
              </a:ext>
            </a:extLst>
          </a:blip>
          <a:stretch>
            <a:fillRect/>
          </a:stretch>
        </p:blipFill>
        <p:spPr>
          <a:xfrm>
            <a:off x="3406" y="724395"/>
            <a:ext cx="12188594" cy="4619501"/>
          </a:xfrm>
          <a:prstGeom prst="rect">
            <a:avLst/>
          </a:prstGeom>
        </p:spPr>
      </p:pic>
      <p:sp>
        <p:nvSpPr>
          <p:cNvPr id="14" name="矩形 13">
            <a:extLst>
              <a:ext uri="{FF2B5EF4-FFF2-40B4-BE49-F238E27FC236}">
                <a16:creationId xmlns:a16="http://schemas.microsoft.com/office/drawing/2014/main" id="{6EE01479-8CBA-CD89-7F50-4C51B232C87E}"/>
              </a:ext>
            </a:extLst>
          </p:cNvPr>
          <p:cNvSpPr/>
          <p:nvPr/>
        </p:nvSpPr>
        <p:spPr>
          <a:xfrm>
            <a:off x="1724039" y="4702627"/>
            <a:ext cx="1126039" cy="8479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矩形 14">
            <a:extLst>
              <a:ext uri="{FF2B5EF4-FFF2-40B4-BE49-F238E27FC236}">
                <a16:creationId xmlns:a16="http://schemas.microsoft.com/office/drawing/2014/main" id="{CA320953-A822-6C3B-7EBD-F09F32D2296E}"/>
              </a:ext>
            </a:extLst>
          </p:cNvPr>
          <p:cNvSpPr/>
          <p:nvPr/>
        </p:nvSpPr>
        <p:spPr>
          <a:xfrm>
            <a:off x="3990247" y="4702627"/>
            <a:ext cx="1126039" cy="8479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矩形 15">
            <a:extLst>
              <a:ext uri="{FF2B5EF4-FFF2-40B4-BE49-F238E27FC236}">
                <a16:creationId xmlns:a16="http://schemas.microsoft.com/office/drawing/2014/main" id="{147CC672-9C34-9AC8-5046-6D3A2144B62A}"/>
              </a:ext>
            </a:extLst>
          </p:cNvPr>
          <p:cNvSpPr/>
          <p:nvPr/>
        </p:nvSpPr>
        <p:spPr>
          <a:xfrm>
            <a:off x="6911645" y="4552976"/>
            <a:ext cx="2089851" cy="1123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矩形 16">
            <a:extLst>
              <a:ext uri="{FF2B5EF4-FFF2-40B4-BE49-F238E27FC236}">
                <a16:creationId xmlns:a16="http://schemas.microsoft.com/office/drawing/2014/main" id="{E47AE235-9F48-7643-AB54-B7367667FF31}"/>
              </a:ext>
            </a:extLst>
          </p:cNvPr>
          <p:cNvSpPr/>
          <p:nvPr/>
        </p:nvSpPr>
        <p:spPr>
          <a:xfrm>
            <a:off x="10379954" y="4659853"/>
            <a:ext cx="1126039" cy="8479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矩形 17">
            <a:extLst>
              <a:ext uri="{FF2B5EF4-FFF2-40B4-BE49-F238E27FC236}">
                <a16:creationId xmlns:a16="http://schemas.microsoft.com/office/drawing/2014/main" id="{40719576-A20A-31BF-6E44-AEA5377B9AB4}"/>
              </a:ext>
            </a:extLst>
          </p:cNvPr>
          <p:cNvSpPr/>
          <p:nvPr/>
        </p:nvSpPr>
        <p:spPr>
          <a:xfrm>
            <a:off x="0" y="611317"/>
            <a:ext cx="1126039" cy="4607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矩形 18">
            <a:extLst>
              <a:ext uri="{FF2B5EF4-FFF2-40B4-BE49-F238E27FC236}">
                <a16:creationId xmlns:a16="http://schemas.microsoft.com/office/drawing/2014/main" id="{811FB266-490F-7DA0-E76E-841BFDA0CE54}"/>
              </a:ext>
            </a:extLst>
          </p:cNvPr>
          <p:cNvSpPr/>
          <p:nvPr/>
        </p:nvSpPr>
        <p:spPr>
          <a:xfrm>
            <a:off x="3642225" y="669482"/>
            <a:ext cx="4991136" cy="84462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矩形 19">
            <a:extLst>
              <a:ext uri="{FF2B5EF4-FFF2-40B4-BE49-F238E27FC236}">
                <a16:creationId xmlns:a16="http://schemas.microsoft.com/office/drawing/2014/main" id="{10EA98E0-8F00-F7DC-7B14-83D80D5A698A}"/>
              </a:ext>
            </a:extLst>
          </p:cNvPr>
          <p:cNvSpPr/>
          <p:nvPr/>
        </p:nvSpPr>
        <p:spPr>
          <a:xfrm>
            <a:off x="125149" y="1544421"/>
            <a:ext cx="11963931" cy="7606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矩形 20">
            <a:extLst>
              <a:ext uri="{FF2B5EF4-FFF2-40B4-BE49-F238E27FC236}">
                <a16:creationId xmlns:a16="http://schemas.microsoft.com/office/drawing/2014/main" id="{51C6CED2-06F2-5BCE-6211-6EF41A636522}"/>
              </a:ext>
            </a:extLst>
          </p:cNvPr>
          <p:cNvSpPr/>
          <p:nvPr/>
        </p:nvSpPr>
        <p:spPr>
          <a:xfrm>
            <a:off x="125149" y="2246348"/>
            <a:ext cx="1098009" cy="531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矩形 21">
            <a:extLst>
              <a:ext uri="{FF2B5EF4-FFF2-40B4-BE49-F238E27FC236}">
                <a16:creationId xmlns:a16="http://schemas.microsoft.com/office/drawing/2014/main" id="{9B46CBBC-ADF2-820F-20DD-35E71CC550AF}"/>
              </a:ext>
            </a:extLst>
          </p:cNvPr>
          <p:cNvSpPr/>
          <p:nvPr/>
        </p:nvSpPr>
        <p:spPr>
          <a:xfrm>
            <a:off x="1276919" y="2246347"/>
            <a:ext cx="2273803" cy="531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矩形 22">
            <a:extLst>
              <a:ext uri="{FF2B5EF4-FFF2-40B4-BE49-F238E27FC236}">
                <a16:creationId xmlns:a16="http://schemas.microsoft.com/office/drawing/2014/main" id="{85E73D78-1C76-7D60-DCF3-74D4792D6B5D}"/>
              </a:ext>
            </a:extLst>
          </p:cNvPr>
          <p:cNvSpPr/>
          <p:nvPr/>
        </p:nvSpPr>
        <p:spPr>
          <a:xfrm>
            <a:off x="3550722" y="2321772"/>
            <a:ext cx="1460665" cy="531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矩形 23">
            <a:extLst>
              <a:ext uri="{FF2B5EF4-FFF2-40B4-BE49-F238E27FC236}">
                <a16:creationId xmlns:a16="http://schemas.microsoft.com/office/drawing/2014/main" id="{D9733423-40C7-1ACE-8776-E634CBB3B2FD}"/>
              </a:ext>
            </a:extLst>
          </p:cNvPr>
          <p:cNvSpPr/>
          <p:nvPr/>
        </p:nvSpPr>
        <p:spPr>
          <a:xfrm>
            <a:off x="5147953" y="2305025"/>
            <a:ext cx="1460665" cy="531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矩形 24">
            <a:extLst>
              <a:ext uri="{FF2B5EF4-FFF2-40B4-BE49-F238E27FC236}">
                <a16:creationId xmlns:a16="http://schemas.microsoft.com/office/drawing/2014/main" id="{A9BE992B-06FE-8AA0-444E-F55BA5B46E55}"/>
              </a:ext>
            </a:extLst>
          </p:cNvPr>
          <p:cNvSpPr/>
          <p:nvPr/>
        </p:nvSpPr>
        <p:spPr>
          <a:xfrm>
            <a:off x="6911645" y="2305024"/>
            <a:ext cx="1460665" cy="531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矩形 25">
            <a:extLst>
              <a:ext uri="{FF2B5EF4-FFF2-40B4-BE49-F238E27FC236}">
                <a16:creationId xmlns:a16="http://schemas.microsoft.com/office/drawing/2014/main" id="{E0C7D8BA-E28F-9E4C-7C1D-968E5D2BB4E5}"/>
              </a:ext>
            </a:extLst>
          </p:cNvPr>
          <p:cNvSpPr/>
          <p:nvPr/>
        </p:nvSpPr>
        <p:spPr>
          <a:xfrm>
            <a:off x="8558703" y="2353999"/>
            <a:ext cx="1460665" cy="5310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矩形 26">
            <a:extLst>
              <a:ext uri="{FF2B5EF4-FFF2-40B4-BE49-F238E27FC236}">
                <a16:creationId xmlns:a16="http://schemas.microsoft.com/office/drawing/2014/main" id="{11833680-BD57-C3F3-D387-6F6956047CE3}"/>
              </a:ext>
            </a:extLst>
          </p:cNvPr>
          <p:cNvSpPr/>
          <p:nvPr/>
        </p:nvSpPr>
        <p:spPr>
          <a:xfrm>
            <a:off x="10348677" y="2409666"/>
            <a:ext cx="1460665" cy="8479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矩形 27">
            <a:extLst>
              <a:ext uri="{FF2B5EF4-FFF2-40B4-BE49-F238E27FC236}">
                <a16:creationId xmlns:a16="http://schemas.microsoft.com/office/drawing/2014/main" id="{9050F13D-32C4-459A-D143-27E617645172}"/>
              </a:ext>
            </a:extLst>
          </p:cNvPr>
          <p:cNvSpPr/>
          <p:nvPr/>
        </p:nvSpPr>
        <p:spPr>
          <a:xfrm>
            <a:off x="478303" y="2852835"/>
            <a:ext cx="2273803" cy="7606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矩形 28">
            <a:extLst>
              <a:ext uri="{FF2B5EF4-FFF2-40B4-BE49-F238E27FC236}">
                <a16:creationId xmlns:a16="http://schemas.microsoft.com/office/drawing/2014/main" id="{4910F5A7-7C78-2BED-5859-3E34F19A4714}"/>
              </a:ext>
            </a:extLst>
          </p:cNvPr>
          <p:cNvSpPr/>
          <p:nvPr/>
        </p:nvSpPr>
        <p:spPr>
          <a:xfrm>
            <a:off x="3550722" y="2901810"/>
            <a:ext cx="1361577" cy="4723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矩形 29">
            <a:extLst>
              <a:ext uri="{FF2B5EF4-FFF2-40B4-BE49-F238E27FC236}">
                <a16:creationId xmlns:a16="http://schemas.microsoft.com/office/drawing/2014/main" id="{E5BDE2D2-D099-9E31-B533-3F723FA6483B}"/>
              </a:ext>
            </a:extLst>
          </p:cNvPr>
          <p:cNvSpPr/>
          <p:nvPr/>
        </p:nvSpPr>
        <p:spPr>
          <a:xfrm>
            <a:off x="5415211" y="2912030"/>
            <a:ext cx="1361577" cy="4723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矩形 30">
            <a:extLst>
              <a:ext uri="{FF2B5EF4-FFF2-40B4-BE49-F238E27FC236}">
                <a16:creationId xmlns:a16="http://schemas.microsoft.com/office/drawing/2014/main" id="{A1DE842A-AD57-4343-FFC0-EACF30EC84ED}"/>
              </a:ext>
            </a:extLst>
          </p:cNvPr>
          <p:cNvSpPr/>
          <p:nvPr/>
        </p:nvSpPr>
        <p:spPr>
          <a:xfrm>
            <a:off x="6908520" y="2945823"/>
            <a:ext cx="1361577" cy="4723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a:extLst>
              <a:ext uri="{FF2B5EF4-FFF2-40B4-BE49-F238E27FC236}">
                <a16:creationId xmlns:a16="http://schemas.microsoft.com/office/drawing/2014/main" id="{94DA7E09-D959-89F9-BE5E-B5D9BED668E7}"/>
              </a:ext>
            </a:extLst>
          </p:cNvPr>
          <p:cNvSpPr/>
          <p:nvPr/>
        </p:nvSpPr>
        <p:spPr>
          <a:xfrm>
            <a:off x="8759104" y="3001953"/>
            <a:ext cx="1361577" cy="4723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矩形 32">
            <a:extLst>
              <a:ext uri="{FF2B5EF4-FFF2-40B4-BE49-F238E27FC236}">
                <a16:creationId xmlns:a16="http://schemas.microsoft.com/office/drawing/2014/main" id="{C18A8219-3D14-D83B-B328-5D7AE0DC5FBE}"/>
              </a:ext>
            </a:extLst>
          </p:cNvPr>
          <p:cNvSpPr/>
          <p:nvPr/>
        </p:nvSpPr>
        <p:spPr>
          <a:xfrm>
            <a:off x="10444170" y="3325402"/>
            <a:ext cx="1361577" cy="4723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4" name="矩形 33">
            <a:extLst>
              <a:ext uri="{FF2B5EF4-FFF2-40B4-BE49-F238E27FC236}">
                <a16:creationId xmlns:a16="http://schemas.microsoft.com/office/drawing/2014/main" id="{ED3AB11A-69F1-2CA1-8BFD-FEB0707F747A}"/>
              </a:ext>
            </a:extLst>
          </p:cNvPr>
          <p:cNvSpPr/>
          <p:nvPr/>
        </p:nvSpPr>
        <p:spPr>
          <a:xfrm>
            <a:off x="976" y="3741642"/>
            <a:ext cx="11963931" cy="15263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13598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9"/>
                                        </p:tgtEl>
                                      </p:cBhvr>
                                    </p:animEffect>
                                    <p:set>
                                      <p:cBhvr>
                                        <p:cTn id="7" dur="1" fill="hold">
                                          <p:stCondLst>
                                            <p:cond delay="499"/>
                                          </p:stCondLst>
                                        </p:cTn>
                                        <p:tgtEl>
                                          <p:spTgt spid="1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21"/>
                                        </p:tgtEl>
                                      </p:cBhvr>
                                    </p:animEffect>
                                    <p:set>
                                      <p:cBhvr>
                                        <p:cTn id="17" dur="1" fill="hold">
                                          <p:stCondLst>
                                            <p:cond delay="499"/>
                                          </p:stCondLst>
                                        </p:cTn>
                                        <p:tgtEl>
                                          <p:spTgt spid="2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23"/>
                                        </p:tgtEl>
                                      </p:cBhvr>
                                    </p:animEffect>
                                    <p:set>
                                      <p:cBhvr>
                                        <p:cTn id="27" dur="1" fill="hold">
                                          <p:stCondLst>
                                            <p:cond delay="499"/>
                                          </p:stCondLst>
                                        </p:cTn>
                                        <p:tgtEl>
                                          <p:spTgt spid="2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24"/>
                                        </p:tgtEl>
                                      </p:cBhvr>
                                    </p:animEffect>
                                    <p:set>
                                      <p:cBhvr>
                                        <p:cTn id="32" dur="1" fill="hold">
                                          <p:stCondLst>
                                            <p:cond delay="499"/>
                                          </p:stCondLst>
                                        </p:cTn>
                                        <p:tgtEl>
                                          <p:spTgt spid="2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0" nodeType="clickEffect">
                                  <p:stCondLst>
                                    <p:cond delay="0"/>
                                  </p:stCondLst>
                                  <p:childTnLst>
                                    <p:animEffect transition="out" filter="blinds(horizontal)">
                                      <p:cBhvr>
                                        <p:cTn id="36" dur="500"/>
                                        <p:tgtEl>
                                          <p:spTgt spid="25"/>
                                        </p:tgtEl>
                                      </p:cBhvr>
                                    </p:animEffect>
                                    <p:set>
                                      <p:cBhvr>
                                        <p:cTn id="37" dur="1" fill="hold">
                                          <p:stCondLst>
                                            <p:cond delay="499"/>
                                          </p:stCondLst>
                                        </p:cTn>
                                        <p:tgtEl>
                                          <p:spTgt spid="2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grpId="0" nodeType="clickEffect">
                                  <p:stCondLst>
                                    <p:cond delay="0"/>
                                  </p:stCondLst>
                                  <p:childTnLst>
                                    <p:animEffect transition="out" filter="blinds(horizontal)">
                                      <p:cBhvr>
                                        <p:cTn id="41" dur="500"/>
                                        <p:tgtEl>
                                          <p:spTgt spid="26"/>
                                        </p:tgtEl>
                                      </p:cBhvr>
                                    </p:animEffect>
                                    <p:set>
                                      <p:cBhvr>
                                        <p:cTn id="42" dur="1" fill="hold">
                                          <p:stCondLst>
                                            <p:cond delay="499"/>
                                          </p:stCondLst>
                                        </p:cTn>
                                        <p:tgtEl>
                                          <p:spTgt spid="2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grpId="0" nodeType="clickEffect">
                                  <p:stCondLst>
                                    <p:cond delay="0"/>
                                  </p:stCondLst>
                                  <p:childTnLst>
                                    <p:animEffect transition="out" filter="blinds(horizontal)">
                                      <p:cBhvr>
                                        <p:cTn id="46" dur="500"/>
                                        <p:tgtEl>
                                          <p:spTgt spid="27"/>
                                        </p:tgtEl>
                                      </p:cBhvr>
                                    </p:animEffect>
                                    <p:set>
                                      <p:cBhvr>
                                        <p:cTn id="47" dur="1" fill="hold">
                                          <p:stCondLst>
                                            <p:cond delay="499"/>
                                          </p:stCondLst>
                                        </p:cTn>
                                        <p:tgtEl>
                                          <p:spTgt spid="2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3" presetClass="exit" presetSubtype="10" fill="hold" grpId="0" nodeType="clickEffect">
                                  <p:stCondLst>
                                    <p:cond delay="0"/>
                                  </p:stCondLst>
                                  <p:childTnLst>
                                    <p:animEffect transition="out" filter="blinds(horizontal)">
                                      <p:cBhvr>
                                        <p:cTn id="51" dur="500"/>
                                        <p:tgtEl>
                                          <p:spTgt spid="28"/>
                                        </p:tgtEl>
                                      </p:cBhvr>
                                    </p:animEffect>
                                    <p:set>
                                      <p:cBhvr>
                                        <p:cTn id="52" dur="1" fill="hold">
                                          <p:stCondLst>
                                            <p:cond delay="499"/>
                                          </p:stCondLst>
                                        </p:cTn>
                                        <p:tgtEl>
                                          <p:spTgt spid="2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3" presetClass="exit" presetSubtype="10" fill="hold" grpId="0" nodeType="clickEffect">
                                  <p:stCondLst>
                                    <p:cond delay="0"/>
                                  </p:stCondLst>
                                  <p:childTnLst>
                                    <p:animEffect transition="out" filter="blinds(horizontal)">
                                      <p:cBhvr>
                                        <p:cTn id="56" dur="500"/>
                                        <p:tgtEl>
                                          <p:spTgt spid="29"/>
                                        </p:tgtEl>
                                      </p:cBhvr>
                                    </p:animEffect>
                                    <p:set>
                                      <p:cBhvr>
                                        <p:cTn id="57" dur="1" fill="hold">
                                          <p:stCondLst>
                                            <p:cond delay="499"/>
                                          </p:stCondLst>
                                        </p:cTn>
                                        <p:tgtEl>
                                          <p:spTgt spid="29"/>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3" presetClass="exit" presetSubtype="10" fill="hold" grpId="0" nodeType="clickEffect">
                                  <p:stCondLst>
                                    <p:cond delay="0"/>
                                  </p:stCondLst>
                                  <p:childTnLst>
                                    <p:animEffect transition="out" filter="blinds(horizontal)">
                                      <p:cBhvr>
                                        <p:cTn id="61" dur="500"/>
                                        <p:tgtEl>
                                          <p:spTgt spid="30"/>
                                        </p:tgtEl>
                                      </p:cBhvr>
                                    </p:animEffect>
                                    <p:set>
                                      <p:cBhvr>
                                        <p:cTn id="62" dur="1" fill="hold">
                                          <p:stCondLst>
                                            <p:cond delay="499"/>
                                          </p:stCondLst>
                                        </p:cTn>
                                        <p:tgtEl>
                                          <p:spTgt spid="3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3" presetClass="exit" presetSubtype="10" fill="hold" grpId="0" nodeType="clickEffect">
                                  <p:stCondLst>
                                    <p:cond delay="0"/>
                                  </p:stCondLst>
                                  <p:childTnLst>
                                    <p:animEffect transition="out" filter="blinds(horizontal)">
                                      <p:cBhvr>
                                        <p:cTn id="66" dur="500"/>
                                        <p:tgtEl>
                                          <p:spTgt spid="31"/>
                                        </p:tgtEl>
                                      </p:cBhvr>
                                    </p:animEffect>
                                    <p:set>
                                      <p:cBhvr>
                                        <p:cTn id="67" dur="1" fill="hold">
                                          <p:stCondLst>
                                            <p:cond delay="499"/>
                                          </p:stCondLst>
                                        </p:cTn>
                                        <p:tgtEl>
                                          <p:spTgt spid="31"/>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3" presetClass="exit" presetSubtype="10" fill="hold" grpId="0" nodeType="clickEffect">
                                  <p:stCondLst>
                                    <p:cond delay="0"/>
                                  </p:stCondLst>
                                  <p:childTnLst>
                                    <p:animEffect transition="out" filter="blinds(horizontal)">
                                      <p:cBhvr>
                                        <p:cTn id="71" dur="500"/>
                                        <p:tgtEl>
                                          <p:spTgt spid="32"/>
                                        </p:tgtEl>
                                      </p:cBhvr>
                                    </p:animEffect>
                                    <p:set>
                                      <p:cBhvr>
                                        <p:cTn id="72" dur="1" fill="hold">
                                          <p:stCondLst>
                                            <p:cond delay="499"/>
                                          </p:stCondLst>
                                        </p:cTn>
                                        <p:tgtEl>
                                          <p:spTgt spid="32"/>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3" presetClass="exit" presetSubtype="10" fill="hold" grpId="0" nodeType="clickEffect">
                                  <p:stCondLst>
                                    <p:cond delay="0"/>
                                  </p:stCondLst>
                                  <p:childTnLst>
                                    <p:animEffect transition="out" filter="blinds(horizontal)">
                                      <p:cBhvr>
                                        <p:cTn id="76" dur="500"/>
                                        <p:tgtEl>
                                          <p:spTgt spid="33"/>
                                        </p:tgtEl>
                                      </p:cBhvr>
                                    </p:animEffect>
                                    <p:set>
                                      <p:cBhvr>
                                        <p:cTn id="77" dur="1" fill="hold">
                                          <p:stCondLst>
                                            <p:cond delay="499"/>
                                          </p:stCondLst>
                                        </p:cTn>
                                        <p:tgtEl>
                                          <p:spTgt spid="33"/>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3" presetClass="exit" presetSubtype="10" fill="hold" grpId="0" nodeType="clickEffect">
                                  <p:stCondLst>
                                    <p:cond delay="0"/>
                                  </p:stCondLst>
                                  <p:childTnLst>
                                    <p:animEffect transition="out" filter="blinds(horizontal)">
                                      <p:cBhvr>
                                        <p:cTn id="81" dur="500"/>
                                        <p:tgtEl>
                                          <p:spTgt spid="34"/>
                                        </p:tgtEl>
                                      </p:cBhvr>
                                    </p:animEffect>
                                    <p:set>
                                      <p:cBhvr>
                                        <p:cTn id="82"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389A7C0-4905-7A93-05C9-1086A86E0371}"/>
              </a:ext>
            </a:extLst>
          </p:cNvPr>
          <p:cNvSpPr txBox="1"/>
          <p:nvPr/>
        </p:nvSpPr>
        <p:spPr>
          <a:xfrm>
            <a:off x="0" y="1965960"/>
            <a:ext cx="12192000" cy="830997"/>
          </a:xfrm>
          <a:prstGeom prst="rect">
            <a:avLst/>
          </a:prstGeom>
          <a:solidFill>
            <a:srgbClr val="EE5010"/>
          </a:solidFill>
        </p:spPr>
        <p:txBody>
          <a:bodyPr wrap="square" rtlCol="0">
            <a:spAutoFit/>
          </a:bodyPr>
          <a:lstStyle/>
          <a:p>
            <a:r>
              <a:rPr kumimoji="1" lang="zh-CN" altLang="en-US" sz="4800" b="1" dirty="0">
                <a:solidFill>
                  <a:schemeClr val="bg1"/>
                </a:solidFill>
              </a:rPr>
              <a:t>        议题一：   蛋糕如何做大又分好？</a:t>
            </a:r>
          </a:p>
        </p:txBody>
      </p:sp>
    </p:spTree>
    <p:extLst>
      <p:ext uri="{BB962C8B-B14F-4D97-AF65-F5344CB8AC3E}">
        <p14:creationId xmlns:p14="http://schemas.microsoft.com/office/powerpoint/2010/main" val="2662642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0704A02B-F15A-3929-335F-C0B52CFB28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17700"/>
            <a:ext cx="12192000" cy="494030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85488D07-42E4-D121-421E-C9C4A063C25C}"/>
              </a:ext>
            </a:extLst>
          </p:cNvPr>
          <p:cNvSpPr txBox="1"/>
          <p:nvPr/>
        </p:nvSpPr>
        <p:spPr>
          <a:xfrm>
            <a:off x="430823" y="556066"/>
            <a:ext cx="6101860" cy="5693866"/>
          </a:xfrm>
          <a:prstGeom prst="rect">
            <a:avLst/>
          </a:prstGeom>
          <a:solidFill>
            <a:srgbClr val="FFFFFF">
              <a:alpha val="80000"/>
            </a:srgbClr>
          </a:solidFill>
        </p:spPr>
        <p:txBody>
          <a:bodyPr wrap="square">
            <a:spAutoFit/>
          </a:bodyPr>
          <a:lstStyle/>
          <a:p>
            <a:pPr algn="just"/>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1</a:t>
            </a:r>
            <a:r>
              <a:rPr lang="zh-CN" altLang="en-US" sz="2800" b="1" kern="100" dirty="0">
                <a:effectLst/>
                <a:latin typeface="DengXian" panose="02010600030101010101" pitchFamily="2" charset="-122"/>
                <a:ea typeface="DengXian" panose="02010600030101010101" pitchFamily="2" charset="-122"/>
                <a:cs typeface="Times New Roman" panose="02020603050405020304" pitchFamily="18" charset="0"/>
              </a:rPr>
              <a:t>、 </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浙江坚持改革开放，跑出了高质量发展的加速度，正在建设共同富裕示范区，是中国式现代化的先行者。</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a:t>
            </a:r>
          </a:p>
          <a:p>
            <a:pPr algn="just"/>
            <a:r>
              <a:rPr lang="zh-CN" altLang="en-US" sz="2800" b="1" kern="100" dirty="0">
                <a:effectLst/>
                <a:latin typeface="DengXian" panose="02010600030101010101" pitchFamily="2" charset="-122"/>
                <a:ea typeface="DengXian" panose="02010600030101010101" pitchFamily="2" charset="-122"/>
                <a:cs typeface="Times New Roman" panose="02020603050405020304" pitchFamily="18" charset="0"/>
              </a:rPr>
              <a:t>        </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这段时间，在义乌国际商贸城做了</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16</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年球服生意的温从见忙得不可开交，手机和线上消息响个不停，很多还是越洋电话。</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亚运会期间，订单一下子冒出来很多，有些中亚的客商找上门，一次性就订了一万多件球衣。</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温从见说。</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亚运红利</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带动小微企业订单大幅上涨。今年</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1</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至</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8</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月，义乌体育用品出口</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50.8</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亿元，同比增长</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33.0%</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a:t>
            </a:r>
          </a:p>
          <a:p>
            <a:pPr algn="just"/>
            <a:endPar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7E08C85F-5628-5EC2-B6B9-4555FEEB740E}"/>
              </a:ext>
            </a:extLst>
          </p:cNvPr>
          <p:cNvSpPr txBox="1"/>
          <p:nvPr/>
        </p:nvSpPr>
        <p:spPr>
          <a:xfrm>
            <a:off x="7232425" y="556066"/>
            <a:ext cx="3416320" cy="646331"/>
          </a:xfrm>
          <a:prstGeom prst="rect">
            <a:avLst/>
          </a:prstGeom>
          <a:noFill/>
        </p:spPr>
        <p:txBody>
          <a:bodyPr wrap="none" rtlCol="0">
            <a:spAutoFit/>
          </a:bodyPr>
          <a:lstStyle/>
          <a:p>
            <a:r>
              <a:rPr kumimoji="1" lang="zh-CN" altLang="en-US" sz="3600" b="1" dirty="0">
                <a:solidFill>
                  <a:srgbClr val="00B0F0"/>
                </a:solidFill>
              </a:rPr>
              <a:t>这说明了什么？</a:t>
            </a:r>
          </a:p>
        </p:txBody>
      </p:sp>
      <p:sp>
        <p:nvSpPr>
          <p:cNvPr id="7" name="文本框 6">
            <a:extLst>
              <a:ext uri="{FF2B5EF4-FFF2-40B4-BE49-F238E27FC236}">
                <a16:creationId xmlns:a16="http://schemas.microsoft.com/office/drawing/2014/main" id="{D22E8CC2-CCB9-549C-0176-3A897F000963}"/>
              </a:ext>
            </a:extLst>
          </p:cNvPr>
          <p:cNvSpPr txBox="1"/>
          <p:nvPr/>
        </p:nvSpPr>
        <p:spPr>
          <a:xfrm>
            <a:off x="6532683" y="1495211"/>
            <a:ext cx="5659316" cy="461665"/>
          </a:xfrm>
          <a:prstGeom prst="rect">
            <a:avLst/>
          </a:prstGeom>
          <a:solidFill>
            <a:srgbClr val="00B0F0"/>
          </a:solidFill>
        </p:spPr>
        <p:txBody>
          <a:bodyPr wrap="square" rtlCol="0">
            <a:spAutoFit/>
          </a:bodyPr>
          <a:lstStyle/>
          <a:p>
            <a:r>
              <a:rPr kumimoji="1" lang="zh-CN" altLang="en-US" sz="2400" b="1" dirty="0">
                <a:solidFill>
                  <a:schemeClr val="bg1"/>
                </a:solidFill>
              </a:rPr>
              <a:t>说明浙江出口大幅增长，经济持续发展。</a:t>
            </a:r>
          </a:p>
        </p:txBody>
      </p:sp>
      <p:sp>
        <p:nvSpPr>
          <p:cNvPr id="9" name="文本框 8">
            <a:extLst>
              <a:ext uri="{FF2B5EF4-FFF2-40B4-BE49-F238E27FC236}">
                <a16:creationId xmlns:a16="http://schemas.microsoft.com/office/drawing/2014/main" id="{A3DDD093-EDB7-30F5-1EF3-2B996ADE503B}"/>
              </a:ext>
            </a:extLst>
          </p:cNvPr>
          <p:cNvSpPr txBox="1"/>
          <p:nvPr/>
        </p:nvSpPr>
        <p:spPr>
          <a:xfrm>
            <a:off x="6532682" y="2240865"/>
            <a:ext cx="5659317" cy="830997"/>
          </a:xfrm>
          <a:prstGeom prst="rect">
            <a:avLst/>
          </a:prstGeom>
          <a:solidFill>
            <a:srgbClr val="00B0F0"/>
          </a:solidFill>
        </p:spPr>
        <p:txBody>
          <a:bodyPr wrap="square" rtlCol="0">
            <a:spAutoFit/>
          </a:bodyPr>
          <a:lstStyle/>
          <a:p>
            <a:r>
              <a:rPr kumimoji="1" lang="zh-CN" altLang="en-US" sz="2400" b="1" dirty="0">
                <a:solidFill>
                  <a:schemeClr val="bg1"/>
                </a:solidFill>
              </a:rPr>
              <a:t>说明改革开放是我们的强国之路、富民之路，是决定当代中国命运的关键抉择。</a:t>
            </a:r>
          </a:p>
        </p:txBody>
      </p:sp>
    </p:spTree>
    <p:extLst>
      <p:ext uri="{BB962C8B-B14F-4D97-AF65-F5344CB8AC3E}">
        <p14:creationId xmlns:p14="http://schemas.microsoft.com/office/powerpoint/2010/main" val="171629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83839B4-E75C-D953-10BC-516D4E79F7F9}"/>
              </a:ext>
            </a:extLst>
          </p:cNvPr>
          <p:cNvSpPr txBox="1"/>
          <p:nvPr/>
        </p:nvSpPr>
        <p:spPr>
          <a:xfrm>
            <a:off x="3639372" y="2027903"/>
            <a:ext cx="3950120" cy="584775"/>
          </a:xfrm>
          <a:prstGeom prst="rect">
            <a:avLst/>
          </a:prstGeom>
          <a:noFill/>
        </p:spPr>
        <p:txBody>
          <a:bodyPr wrap="none" rtlCol="0">
            <a:spAutoFit/>
          </a:bodyPr>
          <a:lstStyle/>
          <a:p>
            <a:r>
              <a:rPr kumimoji="1" lang="zh-CN" altLang="en-US" sz="3200" b="1" dirty="0">
                <a:solidFill>
                  <a:schemeClr val="accent2"/>
                </a:solidFill>
                <a:latin typeface="STXinwei" panose="02010800040101010101" pitchFamily="2" charset="-122"/>
                <a:ea typeface="STXinwei" panose="02010800040101010101" pitchFamily="2" charset="-122"/>
              </a:rPr>
              <a:t>改革开放</a:t>
            </a:r>
            <a:r>
              <a:rPr kumimoji="1" lang="en-US" altLang="zh-CN" sz="3200" b="1" dirty="0">
                <a:latin typeface="STXinwei" panose="02010800040101010101" pitchFamily="2" charset="-122"/>
                <a:ea typeface="STXinwei" panose="02010800040101010101" pitchFamily="2" charset="-122"/>
              </a:rPr>
              <a:t>——</a:t>
            </a:r>
            <a:r>
              <a:rPr kumimoji="1" lang="zh-CN" altLang="en-US" sz="3200" b="1" dirty="0">
                <a:latin typeface="STXinwei" panose="02010800040101010101" pitchFamily="2" charset="-122"/>
                <a:ea typeface="STXinwei" panose="02010800040101010101" pitchFamily="2" charset="-122"/>
              </a:rPr>
              <a:t>重要性</a:t>
            </a:r>
          </a:p>
        </p:txBody>
      </p:sp>
      <p:sp>
        <p:nvSpPr>
          <p:cNvPr id="5" name="文本框 4">
            <a:extLst>
              <a:ext uri="{FF2B5EF4-FFF2-40B4-BE49-F238E27FC236}">
                <a16:creationId xmlns:a16="http://schemas.microsoft.com/office/drawing/2014/main" id="{A33B5398-D218-C736-4657-846A67DD59B3}"/>
              </a:ext>
            </a:extLst>
          </p:cNvPr>
          <p:cNvSpPr txBox="1"/>
          <p:nvPr/>
        </p:nvSpPr>
        <p:spPr>
          <a:xfrm>
            <a:off x="945215" y="2562999"/>
            <a:ext cx="1858201"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做大蛋糕</a:t>
            </a:r>
          </a:p>
        </p:txBody>
      </p:sp>
      <p:sp>
        <p:nvSpPr>
          <p:cNvPr id="6" name="文本框 5">
            <a:extLst>
              <a:ext uri="{FF2B5EF4-FFF2-40B4-BE49-F238E27FC236}">
                <a16:creationId xmlns:a16="http://schemas.microsoft.com/office/drawing/2014/main" id="{9A1FC4AB-5D4F-692D-99E9-1C13CBFB375A}"/>
              </a:ext>
            </a:extLst>
          </p:cNvPr>
          <p:cNvSpPr txBox="1"/>
          <p:nvPr/>
        </p:nvSpPr>
        <p:spPr>
          <a:xfrm>
            <a:off x="3615392" y="914164"/>
            <a:ext cx="3113353" cy="584775"/>
          </a:xfrm>
          <a:prstGeom prst="rect">
            <a:avLst/>
          </a:prstGeom>
          <a:noFill/>
        </p:spPr>
        <p:txBody>
          <a:bodyPr wrap="none" rtlCol="0">
            <a:spAutoFit/>
          </a:bodyPr>
          <a:lstStyle/>
          <a:p>
            <a:r>
              <a:rPr kumimoji="1" lang="zh-CN" altLang="en-US" sz="3200" b="1" dirty="0">
                <a:solidFill>
                  <a:schemeClr val="accent2"/>
                </a:solidFill>
                <a:latin typeface="STXinwei" panose="02010800040101010101" pitchFamily="2" charset="-122"/>
                <a:ea typeface="STXinwei" panose="02010800040101010101" pitchFamily="2" charset="-122"/>
              </a:rPr>
              <a:t>经济建设为中心</a:t>
            </a:r>
          </a:p>
        </p:txBody>
      </p:sp>
      <p:sp>
        <p:nvSpPr>
          <p:cNvPr id="7" name="文本框 6">
            <a:extLst>
              <a:ext uri="{FF2B5EF4-FFF2-40B4-BE49-F238E27FC236}">
                <a16:creationId xmlns:a16="http://schemas.microsoft.com/office/drawing/2014/main" id="{37C323D8-B506-B0AA-52E5-FC7B52D779EC}"/>
              </a:ext>
            </a:extLst>
          </p:cNvPr>
          <p:cNvSpPr txBox="1"/>
          <p:nvPr/>
        </p:nvSpPr>
        <p:spPr>
          <a:xfrm>
            <a:off x="3639372" y="2645434"/>
            <a:ext cx="4786888" cy="584775"/>
          </a:xfrm>
          <a:prstGeom prst="rect">
            <a:avLst/>
          </a:prstGeom>
          <a:noFill/>
        </p:spPr>
        <p:txBody>
          <a:bodyPr wrap="none" rtlCol="0">
            <a:spAutoFit/>
          </a:bodyPr>
          <a:lstStyle/>
          <a:p>
            <a:r>
              <a:rPr kumimoji="1" lang="zh-CN" altLang="en-US" sz="3200" b="1" dirty="0">
                <a:solidFill>
                  <a:schemeClr val="accent2"/>
                </a:solidFill>
                <a:latin typeface="STXinwei" panose="02010800040101010101" pitchFamily="2" charset="-122"/>
                <a:ea typeface="STXinwei" panose="02010800040101010101" pitchFamily="2" charset="-122"/>
              </a:rPr>
              <a:t>全面深化改革</a:t>
            </a:r>
            <a:r>
              <a:rPr kumimoji="1" lang="en-US" altLang="zh-CN" sz="3200" b="1" dirty="0">
                <a:latin typeface="STXinwei" panose="02010800040101010101" pitchFamily="2" charset="-122"/>
                <a:ea typeface="STXinwei" panose="02010800040101010101" pitchFamily="2" charset="-122"/>
              </a:rPr>
              <a:t>——</a:t>
            </a:r>
            <a:r>
              <a:rPr kumimoji="1" lang="zh-CN" altLang="en-US" sz="3200" b="1" dirty="0">
                <a:latin typeface="STXinwei" panose="02010800040101010101" pitchFamily="2" charset="-122"/>
                <a:ea typeface="STXinwei" panose="02010800040101010101" pitchFamily="2" charset="-122"/>
              </a:rPr>
              <a:t>为什么</a:t>
            </a:r>
          </a:p>
        </p:txBody>
      </p:sp>
      <p:sp>
        <p:nvSpPr>
          <p:cNvPr id="8" name="文本框 7">
            <a:extLst>
              <a:ext uri="{FF2B5EF4-FFF2-40B4-BE49-F238E27FC236}">
                <a16:creationId xmlns:a16="http://schemas.microsoft.com/office/drawing/2014/main" id="{2072EE9F-3EB2-AB58-4727-1422C48EC064}"/>
              </a:ext>
            </a:extLst>
          </p:cNvPr>
          <p:cNvSpPr txBox="1"/>
          <p:nvPr/>
        </p:nvSpPr>
        <p:spPr>
          <a:xfrm>
            <a:off x="3615392" y="3279372"/>
            <a:ext cx="5623655" cy="584775"/>
          </a:xfrm>
          <a:prstGeom prst="rect">
            <a:avLst/>
          </a:prstGeom>
          <a:noFill/>
        </p:spPr>
        <p:txBody>
          <a:bodyPr wrap="none" rtlCol="0">
            <a:spAutoFit/>
          </a:bodyPr>
          <a:lstStyle/>
          <a:p>
            <a:r>
              <a:rPr kumimoji="1" lang="zh-CN" altLang="en-US" sz="3200" b="1" dirty="0">
                <a:solidFill>
                  <a:schemeClr val="accent2"/>
                </a:solidFill>
                <a:latin typeface="STXinwei" panose="02010800040101010101" pitchFamily="2" charset="-122"/>
                <a:ea typeface="STXinwei" panose="02010800040101010101" pitchFamily="2" charset="-122"/>
              </a:rPr>
              <a:t>高质量发展</a:t>
            </a:r>
            <a:r>
              <a:rPr kumimoji="1" lang="zh-CN" altLang="en-US" sz="3200" b="1" dirty="0">
                <a:latin typeface="STXinwei" panose="02010800040101010101" pitchFamily="2" charset="-122"/>
                <a:ea typeface="STXinwei" panose="02010800040101010101" pitchFamily="2" charset="-122"/>
              </a:rPr>
              <a:t>（转变发展方式）</a:t>
            </a:r>
          </a:p>
        </p:txBody>
      </p:sp>
      <p:sp>
        <p:nvSpPr>
          <p:cNvPr id="9" name="文本框 8">
            <a:extLst>
              <a:ext uri="{FF2B5EF4-FFF2-40B4-BE49-F238E27FC236}">
                <a16:creationId xmlns:a16="http://schemas.microsoft.com/office/drawing/2014/main" id="{01216D0C-522A-C9DA-2E51-31312E63E65B}"/>
              </a:ext>
            </a:extLst>
          </p:cNvPr>
          <p:cNvSpPr txBox="1"/>
          <p:nvPr/>
        </p:nvSpPr>
        <p:spPr>
          <a:xfrm>
            <a:off x="3615392" y="3913311"/>
            <a:ext cx="1858201" cy="584775"/>
          </a:xfrm>
          <a:prstGeom prst="rect">
            <a:avLst/>
          </a:prstGeom>
          <a:noFill/>
        </p:spPr>
        <p:txBody>
          <a:bodyPr wrap="none" rtlCol="0">
            <a:spAutoFit/>
          </a:bodyPr>
          <a:lstStyle/>
          <a:p>
            <a:r>
              <a:rPr kumimoji="1" lang="zh-CN" altLang="en-US" sz="3200" b="1" dirty="0">
                <a:solidFill>
                  <a:schemeClr val="accent2"/>
                </a:solidFill>
                <a:latin typeface="STXinwei" panose="02010800040101010101" pitchFamily="2" charset="-122"/>
                <a:ea typeface="STXinwei" panose="02010800040101010101" pitchFamily="2" charset="-122"/>
              </a:rPr>
              <a:t>科技创新</a:t>
            </a:r>
          </a:p>
        </p:txBody>
      </p:sp>
      <p:sp>
        <p:nvSpPr>
          <p:cNvPr id="10" name="文本框 9">
            <a:extLst>
              <a:ext uri="{FF2B5EF4-FFF2-40B4-BE49-F238E27FC236}">
                <a16:creationId xmlns:a16="http://schemas.microsoft.com/office/drawing/2014/main" id="{D4B20F83-7024-AF0C-37E3-92B4E4BAED66}"/>
              </a:ext>
            </a:extLst>
          </p:cNvPr>
          <p:cNvSpPr txBox="1"/>
          <p:nvPr/>
        </p:nvSpPr>
        <p:spPr>
          <a:xfrm>
            <a:off x="5672365" y="3913311"/>
            <a:ext cx="2977097" cy="584775"/>
          </a:xfrm>
          <a:prstGeom prst="rect">
            <a:avLst/>
          </a:prstGeom>
          <a:noFill/>
        </p:spPr>
        <p:txBody>
          <a:bodyPr wrap="none" rtlCol="0">
            <a:spAutoFit/>
          </a:bodyPr>
          <a:lstStyle/>
          <a:p>
            <a:r>
              <a:rPr kumimoji="1" lang="zh-CN" altLang="en-US" sz="3200" b="1" dirty="0">
                <a:latin typeface="STXinwei" panose="02010800040101010101" pitchFamily="2" charset="-122"/>
                <a:ea typeface="STXinwei" panose="02010800040101010101" pitchFamily="2" charset="-122"/>
              </a:rPr>
              <a:t>为什么</a:t>
            </a:r>
            <a:r>
              <a:rPr kumimoji="1" lang="en-US" altLang="zh-CN" sz="3200" b="1" dirty="0">
                <a:latin typeface="STXinwei" panose="02010800040101010101" pitchFamily="2" charset="-122"/>
                <a:ea typeface="STXinwei" panose="02010800040101010101" pitchFamily="2" charset="-122"/>
              </a:rPr>
              <a:t>+</a:t>
            </a:r>
            <a:r>
              <a:rPr kumimoji="1" lang="zh-CN" altLang="en-US" sz="3200" b="1" dirty="0">
                <a:latin typeface="STXinwei" panose="02010800040101010101" pitchFamily="2" charset="-122"/>
                <a:ea typeface="STXinwei" panose="02010800040101010101" pitchFamily="2" charset="-122"/>
              </a:rPr>
              <a:t>怎么办</a:t>
            </a:r>
          </a:p>
        </p:txBody>
      </p:sp>
      <p:sp>
        <p:nvSpPr>
          <p:cNvPr id="11" name="左大括号 10">
            <a:extLst>
              <a:ext uri="{FF2B5EF4-FFF2-40B4-BE49-F238E27FC236}">
                <a16:creationId xmlns:a16="http://schemas.microsoft.com/office/drawing/2014/main" id="{3DEA4668-EB7B-DC90-42B1-38C16D66DA20}"/>
              </a:ext>
            </a:extLst>
          </p:cNvPr>
          <p:cNvSpPr/>
          <p:nvPr/>
        </p:nvSpPr>
        <p:spPr>
          <a:xfrm>
            <a:off x="2771356" y="1149536"/>
            <a:ext cx="589224" cy="3135079"/>
          </a:xfrm>
          <a:prstGeom prst="leftBrace">
            <a:avLst>
              <a:gd name="adj1" fmla="val 0"/>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sz="3200" b="1">
              <a:latin typeface="STXinwei" panose="02010800040101010101" pitchFamily="2" charset="-122"/>
              <a:ea typeface="STXinwei" panose="02010800040101010101" pitchFamily="2" charset="-122"/>
            </a:endParaRPr>
          </a:p>
        </p:txBody>
      </p:sp>
      <p:sp>
        <p:nvSpPr>
          <p:cNvPr id="12" name="文本框 11">
            <a:extLst>
              <a:ext uri="{FF2B5EF4-FFF2-40B4-BE49-F238E27FC236}">
                <a16:creationId xmlns:a16="http://schemas.microsoft.com/office/drawing/2014/main" id="{12176241-474A-7463-5D8B-19E169630B9F}"/>
              </a:ext>
            </a:extLst>
          </p:cNvPr>
          <p:cNvSpPr txBox="1"/>
          <p:nvPr/>
        </p:nvSpPr>
        <p:spPr>
          <a:xfrm>
            <a:off x="945215" y="5071630"/>
            <a:ext cx="1858201"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分好蛋糕</a:t>
            </a:r>
          </a:p>
        </p:txBody>
      </p:sp>
      <p:sp>
        <p:nvSpPr>
          <p:cNvPr id="13" name="文本框 12">
            <a:extLst>
              <a:ext uri="{FF2B5EF4-FFF2-40B4-BE49-F238E27FC236}">
                <a16:creationId xmlns:a16="http://schemas.microsoft.com/office/drawing/2014/main" id="{9AD10584-0E83-D694-4138-8711655917F9}"/>
              </a:ext>
            </a:extLst>
          </p:cNvPr>
          <p:cNvSpPr txBox="1"/>
          <p:nvPr/>
        </p:nvSpPr>
        <p:spPr>
          <a:xfrm>
            <a:off x="3615392" y="5057284"/>
            <a:ext cx="5205271" cy="584775"/>
          </a:xfrm>
          <a:prstGeom prst="rect">
            <a:avLst/>
          </a:prstGeom>
          <a:noFill/>
        </p:spPr>
        <p:txBody>
          <a:bodyPr wrap="none" rtlCol="0">
            <a:spAutoFit/>
          </a:bodyPr>
          <a:lstStyle/>
          <a:p>
            <a:r>
              <a:rPr kumimoji="1" lang="zh-CN" altLang="en-US" sz="3200" b="1" dirty="0">
                <a:solidFill>
                  <a:schemeClr val="accent2"/>
                </a:solidFill>
                <a:latin typeface="STXinwei" panose="02010800040101010101" pitchFamily="2" charset="-122"/>
                <a:ea typeface="STXinwei" panose="02010800040101010101" pitchFamily="2" charset="-122"/>
              </a:rPr>
              <a:t>共享发展成果</a:t>
            </a:r>
            <a:r>
              <a:rPr kumimoji="1" lang="zh-CN" altLang="en-US" sz="3200" b="1" dirty="0">
                <a:latin typeface="STXinwei" panose="02010800040101010101" pitchFamily="2" charset="-122"/>
                <a:ea typeface="STXinwei" panose="02010800040101010101" pitchFamily="2" charset="-122"/>
              </a:rPr>
              <a:t>（共同富裕）</a:t>
            </a:r>
          </a:p>
        </p:txBody>
      </p:sp>
      <p:sp>
        <p:nvSpPr>
          <p:cNvPr id="14" name="文本框 13">
            <a:extLst>
              <a:ext uri="{FF2B5EF4-FFF2-40B4-BE49-F238E27FC236}">
                <a16:creationId xmlns:a16="http://schemas.microsoft.com/office/drawing/2014/main" id="{7FCF0BB8-4325-97FA-A789-5C6D0388C2BC}"/>
              </a:ext>
            </a:extLst>
          </p:cNvPr>
          <p:cNvSpPr txBox="1"/>
          <p:nvPr/>
        </p:nvSpPr>
        <p:spPr>
          <a:xfrm>
            <a:off x="8569377" y="5014172"/>
            <a:ext cx="2977097" cy="584775"/>
          </a:xfrm>
          <a:prstGeom prst="rect">
            <a:avLst/>
          </a:prstGeom>
          <a:noFill/>
        </p:spPr>
        <p:txBody>
          <a:bodyPr wrap="none" rtlCol="0">
            <a:spAutoFit/>
          </a:bodyPr>
          <a:lstStyle/>
          <a:p>
            <a:r>
              <a:rPr kumimoji="1" lang="zh-CN" altLang="en-US" sz="3200" b="1" dirty="0">
                <a:latin typeface="STXinwei" panose="02010800040101010101" pitchFamily="2" charset="-122"/>
                <a:ea typeface="STXinwei" panose="02010800040101010101" pitchFamily="2" charset="-122"/>
              </a:rPr>
              <a:t>为什么</a:t>
            </a:r>
            <a:r>
              <a:rPr kumimoji="1" lang="en-US" altLang="zh-CN" sz="3200" b="1" dirty="0">
                <a:latin typeface="STXinwei" panose="02010800040101010101" pitchFamily="2" charset="-122"/>
                <a:ea typeface="STXinwei" panose="02010800040101010101" pitchFamily="2" charset="-122"/>
              </a:rPr>
              <a:t>+</a:t>
            </a:r>
            <a:r>
              <a:rPr kumimoji="1" lang="zh-CN" altLang="en-US" sz="3200" b="1" dirty="0">
                <a:latin typeface="STXinwei" panose="02010800040101010101" pitchFamily="2" charset="-122"/>
                <a:ea typeface="STXinwei" panose="02010800040101010101" pitchFamily="2" charset="-122"/>
              </a:rPr>
              <a:t>怎么办</a:t>
            </a:r>
          </a:p>
        </p:txBody>
      </p:sp>
      <p:cxnSp>
        <p:nvCxnSpPr>
          <p:cNvPr id="16" name="直线连接符 15">
            <a:extLst>
              <a:ext uri="{FF2B5EF4-FFF2-40B4-BE49-F238E27FC236}">
                <a16:creationId xmlns:a16="http://schemas.microsoft.com/office/drawing/2014/main" id="{B58E9FBD-F181-449B-6388-89FFA3E25DDB}"/>
              </a:ext>
            </a:extLst>
          </p:cNvPr>
          <p:cNvCxnSpPr/>
          <p:nvPr/>
        </p:nvCxnSpPr>
        <p:spPr>
          <a:xfrm>
            <a:off x="2771356" y="5364017"/>
            <a:ext cx="844036"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5E3481D9-ACE6-9A56-2364-B235FCDFC798}"/>
              </a:ext>
            </a:extLst>
          </p:cNvPr>
          <p:cNvSpPr txBox="1"/>
          <p:nvPr/>
        </p:nvSpPr>
        <p:spPr>
          <a:xfrm>
            <a:off x="3615392" y="1434925"/>
            <a:ext cx="2694969" cy="584775"/>
          </a:xfrm>
          <a:prstGeom prst="rect">
            <a:avLst/>
          </a:prstGeom>
          <a:noFill/>
        </p:spPr>
        <p:txBody>
          <a:bodyPr wrap="none" rtlCol="0">
            <a:spAutoFit/>
          </a:bodyPr>
          <a:lstStyle/>
          <a:p>
            <a:r>
              <a:rPr kumimoji="1" lang="zh-CN" altLang="en-US" sz="3200" b="1" dirty="0">
                <a:solidFill>
                  <a:schemeClr val="accent2"/>
                </a:solidFill>
                <a:latin typeface="STXinwei" panose="02010800040101010101" pitchFamily="2" charset="-122"/>
                <a:ea typeface="STXinwei" panose="02010800040101010101" pitchFamily="2" charset="-122"/>
              </a:rPr>
              <a:t>基本经济制度</a:t>
            </a:r>
          </a:p>
        </p:txBody>
      </p:sp>
      <p:sp>
        <p:nvSpPr>
          <p:cNvPr id="18" name="文本框 17">
            <a:extLst>
              <a:ext uri="{FF2B5EF4-FFF2-40B4-BE49-F238E27FC236}">
                <a16:creationId xmlns:a16="http://schemas.microsoft.com/office/drawing/2014/main" id="{9CBEBA90-EF82-ED9A-AB4F-8599ADF417B3}"/>
              </a:ext>
            </a:extLst>
          </p:cNvPr>
          <p:cNvSpPr txBox="1"/>
          <p:nvPr/>
        </p:nvSpPr>
        <p:spPr>
          <a:xfrm>
            <a:off x="0" y="-30299"/>
            <a:ext cx="12192000" cy="646331"/>
          </a:xfrm>
          <a:prstGeom prst="rect">
            <a:avLst/>
          </a:prstGeom>
          <a:solidFill>
            <a:srgbClr val="EE5010"/>
          </a:solidFill>
        </p:spPr>
        <p:txBody>
          <a:bodyPr wrap="square" rtlCol="0">
            <a:spAutoFit/>
          </a:bodyPr>
          <a:lstStyle/>
          <a:p>
            <a:pPr algn="ctr"/>
            <a:r>
              <a:rPr kumimoji="1" lang="zh-CN" altLang="en-US" sz="3600" b="1" dirty="0">
                <a:solidFill>
                  <a:schemeClr val="bg1"/>
                </a:solidFill>
              </a:rPr>
              <a:t>     议题一：   蛋糕如何做大又分好？</a:t>
            </a:r>
          </a:p>
        </p:txBody>
      </p:sp>
    </p:spTree>
    <p:extLst>
      <p:ext uri="{BB962C8B-B14F-4D97-AF65-F5344CB8AC3E}">
        <p14:creationId xmlns:p14="http://schemas.microsoft.com/office/powerpoint/2010/main" val="2195076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linds(horizontal)">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linds(horizontal)">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animBg="1"/>
      <p:bldP spid="12" grpId="0"/>
      <p:bldP spid="13" grpId="0"/>
      <p:bldP spid="14"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5F9428F8-9A2F-7642-25DD-E69F1605616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8744"/>
          <a:stretch/>
        </p:blipFill>
        <p:spPr bwMode="auto">
          <a:xfrm>
            <a:off x="0" y="0"/>
            <a:ext cx="12184618"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95BC388C-CDAF-B65C-A00E-0116D97221B5}"/>
              </a:ext>
            </a:extLst>
          </p:cNvPr>
          <p:cNvSpPr txBox="1"/>
          <p:nvPr/>
        </p:nvSpPr>
        <p:spPr>
          <a:xfrm>
            <a:off x="158262" y="117693"/>
            <a:ext cx="12033738" cy="4401205"/>
          </a:xfrm>
          <a:prstGeom prst="rect">
            <a:avLst/>
          </a:prstGeom>
          <a:solidFill>
            <a:srgbClr val="FFFFFF"/>
          </a:solidFill>
        </p:spPr>
        <p:txBody>
          <a:bodyPr wrap="square">
            <a:spAutoFit/>
          </a:bodyPr>
          <a:lstStyle/>
          <a:p>
            <a:pPr algn="just"/>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2</a:t>
            </a:r>
            <a:r>
              <a:rPr lang="zh-CN" altLang="en-US" sz="2000" b="1" kern="100" dirty="0">
                <a:effectLst/>
                <a:latin typeface="DengXian" panose="02010600030101010101" pitchFamily="2" charset="-122"/>
                <a:ea typeface="DengXian" panose="02010600030101010101" pitchFamily="2" charset="-122"/>
                <a:cs typeface="Times New Roman" panose="02020603050405020304" pitchFamily="18" charset="0"/>
              </a:rPr>
              <a:t>、 </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杭州主城区西南方约</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200</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公里淳安界首乡，水域广阔、港湾曲折，沿线骑行、徒步的游客络绎不绝。杭州亚运会自行车、铁人三项等比赛在这里如火如荼地展开。很难想象，这里也曾是偏远闭塞、略显滞后的山乡渔村。承办亚运赛事带来了发展机遇，随着山地户外运动、汽摩运动、水上运动等一批新业态的入驻，界首乡探索出了一条以运动休闲促进乡村旅游、体育赛事、休闲农业等全域产业协同发展之路。</a:t>
            </a:r>
          </a:p>
          <a:p>
            <a:pPr algn="just"/>
            <a:r>
              <a:rPr lang="zh-CN" altLang="en-US" sz="2000" b="1" kern="100" dirty="0">
                <a:effectLst/>
                <a:latin typeface="DengXian" panose="02010600030101010101" pitchFamily="2" charset="-122"/>
                <a:ea typeface="DengXian" panose="02010600030101010101" pitchFamily="2" charset="-122"/>
                <a:cs typeface="Times New Roman" panose="02020603050405020304" pitchFamily="18" charset="0"/>
              </a:rPr>
              <a:t>      </a:t>
            </a:r>
            <a:endPar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endParaRPr>
          </a:p>
          <a:p>
            <a:pPr algn="just"/>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       </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在浙江，像淳安这样的山区县有</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26</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个。瞄准城乡、区域发展的突出短板，浙江持续推进</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山海协作工程</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，通过强化陆海统筹、山海互济，全省</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50</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个经济强县结对帮扶</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26</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县，加速形成优势互补、资源互通、共建共享的合作新格局。</a:t>
            </a:r>
            <a:endPar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endParaRPr>
          </a:p>
          <a:p>
            <a:pPr algn="just"/>
            <a:r>
              <a:rPr lang="zh-CN" altLang="en-US" sz="2000" b="1" kern="100" dirty="0">
                <a:latin typeface="DengXian" panose="02010600030101010101" pitchFamily="2" charset="-122"/>
                <a:ea typeface="DengXian" panose="02010600030101010101" pitchFamily="2" charset="-122"/>
                <a:cs typeface="Times New Roman" panose="02020603050405020304" pitchFamily="18" charset="0"/>
              </a:rPr>
              <a:t>       </a:t>
            </a:r>
            <a:endParaRPr lang="en-US" altLang="zh-CN" sz="2000" b="1" kern="100" dirty="0">
              <a:latin typeface="DengXian" panose="02010600030101010101" pitchFamily="2" charset="-122"/>
              <a:ea typeface="DengXian" panose="02010600030101010101" pitchFamily="2" charset="-122"/>
              <a:cs typeface="Times New Roman" panose="02020603050405020304" pitchFamily="18" charset="0"/>
            </a:endParaRPr>
          </a:p>
          <a:p>
            <a:pPr algn="just"/>
            <a:r>
              <a:rPr lang="zh-CN" altLang="en-US" sz="2000" b="1" kern="100" dirty="0">
                <a:effectLst/>
                <a:latin typeface="DengXian" panose="02010600030101010101" pitchFamily="2" charset="-122"/>
                <a:ea typeface="DengXian" panose="02010600030101010101" pitchFamily="2" charset="-122"/>
                <a:cs typeface="Times New Roman" panose="02020603050405020304" pitchFamily="18" charset="0"/>
              </a:rPr>
              <a:t>       </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遮阳帽、加油棒、小旗子，在杭州亚运会滑板比赛中，每一位入场的观众都收到了一份亚运观赛礼。这些精致的亚运针织小礼品，来自杭州市钱塘区巾帼共富工坊服务中心，</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每一个都是工坊里的巧手阿姐手工钩织的。</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工坊负责人说。</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共富工坊</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，是浙江助力低收入群体增收的创新载体，预计到</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2024</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年全省将建成一万家。工坊由村（社区）、企业等党组织结对共建，通过送项目到村、送就业到户、送技能到人，吸纳大量低收入群体就业，以此更好实现</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扩中</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提低</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t>
            </a:r>
          </a:p>
        </p:txBody>
      </p:sp>
      <p:sp>
        <p:nvSpPr>
          <p:cNvPr id="6" name="文本框 5">
            <a:extLst>
              <a:ext uri="{FF2B5EF4-FFF2-40B4-BE49-F238E27FC236}">
                <a16:creationId xmlns:a16="http://schemas.microsoft.com/office/drawing/2014/main" id="{49749EA5-8B8A-CD0D-60B9-F3BD26E4708E}"/>
              </a:ext>
            </a:extLst>
          </p:cNvPr>
          <p:cNvSpPr txBox="1"/>
          <p:nvPr/>
        </p:nvSpPr>
        <p:spPr>
          <a:xfrm>
            <a:off x="150880" y="5280919"/>
            <a:ext cx="12033738" cy="523220"/>
          </a:xfrm>
          <a:prstGeom prst="rect">
            <a:avLst/>
          </a:prstGeom>
          <a:solidFill>
            <a:srgbClr val="FFFFFF"/>
          </a:solidFill>
        </p:spPr>
        <p:txBody>
          <a:bodyPr wrap="square" rtlCol="0">
            <a:spAutoFit/>
          </a:bodyPr>
          <a:lstStyle/>
          <a:p>
            <a:r>
              <a:rPr kumimoji="1" lang="zh-CN" altLang="en-US" sz="2800" b="1" dirty="0"/>
              <a:t>分析浙江更好的实现“扩中”“提低”对其他地区实现共同富裕有何启示？（</a:t>
            </a:r>
            <a:r>
              <a:rPr kumimoji="1" lang="en-US" altLang="zh-CN" sz="2800" b="1" dirty="0"/>
              <a:t>6</a:t>
            </a:r>
            <a:r>
              <a:rPr kumimoji="1" lang="zh-CN" altLang="en-US" sz="2800" b="1" dirty="0"/>
              <a:t>分）</a:t>
            </a:r>
          </a:p>
        </p:txBody>
      </p:sp>
      <p:sp>
        <p:nvSpPr>
          <p:cNvPr id="7" name="文本框 6">
            <a:extLst>
              <a:ext uri="{FF2B5EF4-FFF2-40B4-BE49-F238E27FC236}">
                <a16:creationId xmlns:a16="http://schemas.microsoft.com/office/drawing/2014/main" id="{CFE8D979-DBC9-FC96-CC21-B76D10352B4D}"/>
              </a:ext>
            </a:extLst>
          </p:cNvPr>
          <p:cNvSpPr txBox="1"/>
          <p:nvPr/>
        </p:nvSpPr>
        <p:spPr>
          <a:xfrm>
            <a:off x="7540200" y="1237445"/>
            <a:ext cx="4493538" cy="461665"/>
          </a:xfrm>
          <a:prstGeom prst="rect">
            <a:avLst/>
          </a:prstGeom>
          <a:solidFill>
            <a:srgbClr val="FFFF00"/>
          </a:solidFill>
        </p:spPr>
        <p:txBody>
          <a:bodyPr wrap="none" rtlCol="0">
            <a:spAutoFit/>
          </a:bodyPr>
          <a:lstStyle/>
          <a:p>
            <a:r>
              <a:rPr kumimoji="1" lang="zh-CN" altLang="en-US" sz="2400" b="1" dirty="0"/>
              <a:t>创新发展方式，实现高质量发展</a:t>
            </a:r>
          </a:p>
        </p:txBody>
      </p:sp>
      <p:sp>
        <p:nvSpPr>
          <p:cNvPr id="8" name="文本框 7">
            <a:extLst>
              <a:ext uri="{FF2B5EF4-FFF2-40B4-BE49-F238E27FC236}">
                <a16:creationId xmlns:a16="http://schemas.microsoft.com/office/drawing/2014/main" id="{43A8D1BF-0DB2-B8C0-1434-2C85B5E6DB26}"/>
              </a:ext>
            </a:extLst>
          </p:cNvPr>
          <p:cNvSpPr txBox="1"/>
          <p:nvPr/>
        </p:nvSpPr>
        <p:spPr>
          <a:xfrm>
            <a:off x="6775132" y="2413336"/>
            <a:ext cx="5416868" cy="461665"/>
          </a:xfrm>
          <a:prstGeom prst="rect">
            <a:avLst/>
          </a:prstGeom>
          <a:solidFill>
            <a:srgbClr val="FFFF00"/>
          </a:solidFill>
        </p:spPr>
        <p:txBody>
          <a:bodyPr wrap="none" rtlCol="0">
            <a:spAutoFit/>
          </a:bodyPr>
          <a:lstStyle/>
          <a:p>
            <a:r>
              <a:rPr kumimoji="1" lang="zh-CN" altLang="en-US" sz="2400" b="1" dirty="0"/>
              <a:t>促进区域协调发展，坚持城乡融合发展</a:t>
            </a:r>
          </a:p>
        </p:txBody>
      </p:sp>
      <p:sp>
        <p:nvSpPr>
          <p:cNvPr id="9" name="文本框 8">
            <a:extLst>
              <a:ext uri="{FF2B5EF4-FFF2-40B4-BE49-F238E27FC236}">
                <a16:creationId xmlns:a16="http://schemas.microsoft.com/office/drawing/2014/main" id="{C09EAE39-F1E6-4C03-63DA-EC2CB2E7582B}"/>
              </a:ext>
            </a:extLst>
          </p:cNvPr>
          <p:cNvSpPr txBox="1"/>
          <p:nvPr/>
        </p:nvSpPr>
        <p:spPr>
          <a:xfrm>
            <a:off x="1585804" y="4402127"/>
            <a:ext cx="10609887" cy="830997"/>
          </a:xfrm>
          <a:prstGeom prst="rect">
            <a:avLst/>
          </a:prstGeom>
          <a:solidFill>
            <a:srgbClr val="FFFF00"/>
          </a:solidFill>
        </p:spPr>
        <p:txBody>
          <a:bodyPr wrap="square" rtlCol="0">
            <a:spAutoFit/>
          </a:bodyPr>
          <a:lstStyle/>
          <a:p>
            <a:r>
              <a:rPr kumimoji="1" lang="zh-CN" altLang="en-US" sz="2400" b="1" dirty="0"/>
              <a:t>坚持以人民为中心的发展思想，坚持党的领导，创新收入模式，提高就业质量和人民收入水平，坚持按劳分配为主体多种分配方式并存。</a:t>
            </a:r>
          </a:p>
        </p:txBody>
      </p:sp>
      <p:sp>
        <p:nvSpPr>
          <p:cNvPr id="10" name="文本框 9">
            <a:extLst>
              <a:ext uri="{FF2B5EF4-FFF2-40B4-BE49-F238E27FC236}">
                <a16:creationId xmlns:a16="http://schemas.microsoft.com/office/drawing/2014/main" id="{B06B4AD0-7D41-1329-A562-516882549881}"/>
              </a:ext>
            </a:extLst>
          </p:cNvPr>
          <p:cNvSpPr txBox="1"/>
          <p:nvPr/>
        </p:nvSpPr>
        <p:spPr>
          <a:xfrm>
            <a:off x="158262" y="5965446"/>
            <a:ext cx="12033738" cy="461665"/>
          </a:xfrm>
          <a:prstGeom prst="rect">
            <a:avLst/>
          </a:prstGeom>
          <a:solidFill>
            <a:srgbClr val="00B0F0"/>
          </a:solidFill>
        </p:spPr>
        <p:txBody>
          <a:bodyPr wrap="square" rtlCol="0">
            <a:spAutoFit/>
          </a:bodyPr>
          <a:lstStyle/>
          <a:p>
            <a:r>
              <a:rPr kumimoji="1" lang="zh-CN" altLang="en-US" sz="2400" b="1" dirty="0">
                <a:solidFill>
                  <a:schemeClr val="bg1"/>
                </a:solidFill>
              </a:rPr>
              <a:t>变式训练：根据材料和所学知识，分析浙江更好实现“扩中”“提低”的意义何在？（</a:t>
            </a:r>
            <a:r>
              <a:rPr kumimoji="1" lang="en-US" altLang="zh-CN" sz="2400" b="1" dirty="0">
                <a:solidFill>
                  <a:schemeClr val="bg1"/>
                </a:solidFill>
              </a:rPr>
              <a:t>6</a:t>
            </a:r>
            <a:r>
              <a:rPr kumimoji="1" lang="zh-CN" altLang="en-US" sz="2400" b="1" dirty="0">
                <a:solidFill>
                  <a:schemeClr val="bg1"/>
                </a:solidFill>
              </a:rPr>
              <a:t>分）</a:t>
            </a:r>
          </a:p>
        </p:txBody>
      </p:sp>
      <p:sp>
        <p:nvSpPr>
          <p:cNvPr id="11" name="文本框 10">
            <a:extLst>
              <a:ext uri="{FF2B5EF4-FFF2-40B4-BE49-F238E27FC236}">
                <a16:creationId xmlns:a16="http://schemas.microsoft.com/office/drawing/2014/main" id="{4EB92575-0457-AA4A-E06C-4B09BB5BBACD}"/>
              </a:ext>
            </a:extLst>
          </p:cNvPr>
          <p:cNvSpPr txBox="1"/>
          <p:nvPr/>
        </p:nvSpPr>
        <p:spPr>
          <a:xfrm>
            <a:off x="6428513" y="1241649"/>
            <a:ext cx="1107996" cy="461665"/>
          </a:xfrm>
          <a:prstGeom prst="rect">
            <a:avLst/>
          </a:prstGeom>
          <a:solidFill>
            <a:srgbClr val="FF0000"/>
          </a:solidFill>
        </p:spPr>
        <p:txBody>
          <a:bodyPr wrap="none" rtlCol="0">
            <a:spAutoFit/>
          </a:bodyPr>
          <a:lstStyle/>
          <a:p>
            <a:r>
              <a:rPr kumimoji="1" lang="zh-CN" altLang="en-US" sz="2400" b="1" dirty="0">
                <a:solidFill>
                  <a:schemeClr val="bg1"/>
                </a:solidFill>
              </a:rPr>
              <a:t>有利于</a:t>
            </a:r>
          </a:p>
        </p:txBody>
      </p:sp>
      <p:sp>
        <p:nvSpPr>
          <p:cNvPr id="12" name="文本框 11">
            <a:extLst>
              <a:ext uri="{FF2B5EF4-FFF2-40B4-BE49-F238E27FC236}">
                <a16:creationId xmlns:a16="http://schemas.microsoft.com/office/drawing/2014/main" id="{7BA69C9A-2259-5FB9-1DC6-89469B0B5614}"/>
              </a:ext>
            </a:extLst>
          </p:cNvPr>
          <p:cNvSpPr txBox="1"/>
          <p:nvPr/>
        </p:nvSpPr>
        <p:spPr>
          <a:xfrm>
            <a:off x="5663445" y="2409132"/>
            <a:ext cx="1107996" cy="461665"/>
          </a:xfrm>
          <a:prstGeom prst="rect">
            <a:avLst/>
          </a:prstGeom>
          <a:solidFill>
            <a:srgbClr val="FF0000"/>
          </a:solidFill>
        </p:spPr>
        <p:txBody>
          <a:bodyPr wrap="none" rtlCol="0">
            <a:spAutoFit/>
          </a:bodyPr>
          <a:lstStyle/>
          <a:p>
            <a:r>
              <a:rPr kumimoji="1" lang="zh-CN" altLang="en-US" sz="2400" b="1" dirty="0">
                <a:solidFill>
                  <a:schemeClr val="bg1"/>
                </a:solidFill>
              </a:rPr>
              <a:t>有利于</a:t>
            </a:r>
          </a:p>
        </p:txBody>
      </p:sp>
      <p:sp>
        <p:nvSpPr>
          <p:cNvPr id="13" name="文本框 12">
            <a:extLst>
              <a:ext uri="{FF2B5EF4-FFF2-40B4-BE49-F238E27FC236}">
                <a16:creationId xmlns:a16="http://schemas.microsoft.com/office/drawing/2014/main" id="{43BD9BA0-411A-CC07-7C62-66D3B5628671}"/>
              </a:ext>
            </a:extLst>
          </p:cNvPr>
          <p:cNvSpPr txBox="1"/>
          <p:nvPr/>
        </p:nvSpPr>
        <p:spPr>
          <a:xfrm>
            <a:off x="474117" y="4414345"/>
            <a:ext cx="1107996" cy="461665"/>
          </a:xfrm>
          <a:prstGeom prst="rect">
            <a:avLst/>
          </a:prstGeom>
          <a:solidFill>
            <a:srgbClr val="FF0000"/>
          </a:solidFill>
        </p:spPr>
        <p:txBody>
          <a:bodyPr wrap="none" rtlCol="0">
            <a:spAutoFit/>
          </a:bodyPr>
          <a:lstStyle/>
          <a:p>
            <a:r>
              <a:rPr kumimoji="1" lang="zh-CN" altLang="en-US" sz="2400" b="1" dirty="0">
                <a:solidFill>
                  <a:schemeClr val="bg1"/>
                </a:solidFill>
              </a:rPr>
              <a:t>有利于</a:t>
            </a:r>
          </a:p>
        </p:txBody>
      </p:sp>
      <p:sp>
        <p:nvSpPr>
          <p:cNvPr id="14" name="文本框 13">
            <a:extLst>
              <a:ext uri="{FF2B5EF4-FFF2-40B4-BE49-F238E27FC236}">
                <a16:creationId xmlns:a16="http://schemas.microsoft.com/office/drawing/2014/main" id="{7BEA205A-0B19-FE65-F91C-35147B2CF6F3}"/>
              </a:ext>
            </a:extLst>
          </p:cNvPr>
          <p:cNvSpPr txBox="1"/>
          <p:nvPr/>
        </p:nvSpPr>
        <p:spPr>
          <a:xfrm>
            <a:off x="1574731" y="4411232"/>
            <a:ext cx="10609887" cy="461665"/>
          </a:xfrm>
          <a:prstGeom prst="rect">
            <a:avLst/>
          </a:prstGeom>
          <a:solidFill>
            <a:srgbClr val="FF0000"/>
          </a:solidFill>
        </p:spPr>
        <p:txBody>
          <a:bodyPr wrap="square" rtlCol="0">
            <a:spAutoFit/>
          </a:bodyPr>
          <a:lstStyle/>
          <a:p>
            <a:r>
              <a:rPr kumimoji="1" lang="zh-CN" altLang="en-US" sz="2400" b="1" dirty="0">
                <a:solidFill>
                  <a:schemeClr val="bg1"/>
                </a:solidFill>
              </a:rPr>
              <a:t>满足人民日益增长的美好生活需要；实现共同富裕，促进社会公平正义</a:t>
            </a:r>
          </a:p>
        </p:txBody>
      </p:sp>
    </p:spTree>
    <p:extLst>
      <p:ext uri="{BB962C8B-B14F-4D97-AF65-F5344CB8AC3E}">
        <p14:creationId xmlns:p14="http://schemas.microsoft.com/office/powerpoint/2010/main" val="2610609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CE49276-AB66-1461-69A7-D772BE344F4F}"/>
              </a:ext>
            </a:extLst>
          </p:cNvPr>
          <p:cNvSpPr txBox="1"/>
          <p:nvPr/>
        </p:nvSpPr>
        <p:spPr>
          <a:xfrm>
            <a:off x="0" y="1896490"/>
            <a:ext cx="12192000" cy="707886"/>
          </a:xfrm>
          <a:prstGeom prst="rect">
            <a:avLst/>
          </a:prstGeom>
          <a:solidFill>
            <a:srgbClr val="EE5010"/>
          </a:solidFill>
        </p:spPr>
        <p:txBody>
          <a:bodyPr wrap="square" rtlCol="0">
            <a:spAutoFit/>
          </a:bodyPr>
          <a:lstStyle/>
          <a:p>
            <a:r>
              <a:rPr kumimoji="1" lang="zh-CN" altLang="en-US" sz="4000" b="1" dirty="0">
                <a:solidFill>
                  <a:schemeClr val="bg1"/>
                </a:solidFill>
              </a:rPr>
              <a:t>         议题二：物质生活好了，是否就幸福了？</a:t>
            </a:r>
          </a:p>
        </p:txBody>
      </p:sp>
    </p:spTree>
    <p:extLst>
      <p:ext uri="{BB962C8B-B14F-4D97-AF65-F5344CB8AC3E}">
        <p14:creationId xmlns:p14="http://schemas.microsoft.com/office/powerpoint/2010/main" val="3816566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243AE9C-1561-A2CB-5F96-4D7341425A13}"/>
              </a:ext>
            </a:extLst>
          </p:cNvPr>
          <p:cNvSpPr txBox="1"/>
          <p:nvPr/>
        </p:nvSpPr>
        <p:spPr>
          <a:xfrm>
            <a:off x="562141" y="781819"/>
            <a:ext cx="2694969"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延续中华文化</a:t>
            </a:r>
          </a:p>
        </p:txBody>
      </p:sp>
      <p:sp>
        <p:nvSpPr>
          <p:cNvPr id="5" name="文本框 4">
            <a:extLst>
              <a:ext uri="{FF2B5EF4-FFF2-40B4-BE49-F238E27FC236}">
                <a16:creationId xmlns:a16="http://schemas.microsoft.com/office/drawing/2014/main" id="{9619CC26-AA96-CC43-C72A-62B60CE52F86}"/>
              </a:ext>
            </a:extLst>
          </p:cNvPr>
          <p:cNvSpPr txBox="1"/>
          <p:nvPr/>
        </p:nvSpPr>
        <p:spPr>
          <a:xfrm>
            <a:off x="3724860" y="1067761"/>
            <a:ext cx="2694969" cy="584775"/>
          </a:xfrm>
          <a:prstGeom prst="rect">
            <a:avLst/>
          </a:prstGeom>
          <a:noFill/>
        </p:spPr>
        <p:txBody>
          <a:bodyPr wrap="none" rtlCol="0">
            <a:spAutoFit/>
          </a:bodyPr>
          <a:lstStyle/>
          <a:p>
            <a:r>
              <a:rPr kumimoji="1" lang="zh-CN" altLang="en-US" sz="3200" b="1" dirty="0">
                <a:solidFill>
                  <a:schemeClr val="accent2"/>
                </a:solidFill>
                <a:latin typeface="STXinwei" panose="02010800040101010101" pitchFamily="2" charset="-122"/>
                <a:ea typeface="STXinwei" panose="02010800040101010101" pitchFamily="2" charset="-122"/>
              </a:rPr>
              <a:t>坚定文化自信</a:t>
            </a:r>
          </a:p>
        </p:txBody>
      </p:sp>
      <p:sp>
        <p:nvSpPr>
          <p:cNvPr id="6" name="文本框 5">
            <a:extLst>
              <a:ext uri="{FF2B5EF4-FFF2-40B4-BE49-F238E27FC236}">
                <a16:creationId xmlns:a16="http://schemas.microsoft.com/office/drawing/2014/main" id="{086D4412-5786-ADC7-FEDA-352FC8130E58}"/>
              </a:ext>
            </a:extLst>
          </p:cNvPr>
          <p:cNvSpPr txBox="1"/>
          <p:nvPr/>
        </p:nvSpPr>
        <p:spPr>
          <a:xfrm>
            <a:off x="562141" y="2128347"/>
            <a:ext cx="2694969"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传承传统美德</a:t>
            </a:r>
          </a:p>
        </p:txBody>
      </p:sp>
      <p:sp>
        <p:nvSpPr>
          <p:cNvPr id="7" name="文本框 6">
            <a:extLst>
              <a:ext uri="{FF2B5EF4-FFF2-40B4-BE49-F238E27FC236}">
                <a16:creationId xmlns:a16="http://schemas.microsoft.com/office/drawing/2014/main" id="{2902BBA4-6491-847D-8A7A-5D2D3487564C}"/>
              </a:ext>
            </a:extLst>
          </p:cNvPr>
          <p:cNvSpPr txBox="1"/>
          <p:nvPr/>
        </p:nvSpPr>
        <p:spPr>
          <a:xfrm>
            <a:off x="562141" y="3473391"/>
            <a:ext cx="2694969"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高扬民族精神</a:t>
            </a:r>
          </a:p>
        </p:txBody>
      </p:sp>
      <p:sp>
        <p:nvSpPr>
          <p:cNvPr id="8" name="文本框 7">
            <a:extLst>
              <a:ext uri="{FF2B5EF4-FFF2-40B4-BE49-F238E27FC236}">
                <a16:creationId xmlns:a16="http://schemas.microsoft.com/office/drawing/2014/main" id="{368D947A-C26F-4320-7B37-AD330211E869}"/>
              </a:ext>
            </a:extLst>
          </p:cNvPr>
          <p:cNvSpPr txBox="1"/>
          <p:nvPr/>
        </p:nvSpPr>
        <p:spPr>
          <a:xfrm>
            <a:off x="538043" y="5518914"/>
            <a:ext cx="2694969" cy="1077218"/>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培育社会主义</a:t>
            </a:r>
            <a:endParaRPr kumimoji="1" lang="en-US" altLang="zh-CN" sz="3200" b="1" dirty="0">
              <a:solidFill>
                <a:srgbClr val="FF0000"/>
              </a:solidFill>
              <a:latin typeface="STXinwei" panose="02010800040101010101" pitchFamily="2" charset="-122"/>
              <a:ea typeface="STXinwei" panose="02010800040101010101" pitchFamily="2" charset="-122"/>
            </a:endParaRPr>
          </a:p>
          <a:p>
            <a:r>
              <a:rPr kumimoji="1" lang="zh-CN" altLang="en-US" sz="3200" b="1" dirty="0">
                <a:solidFill>
                  <a:srgbClr val="FF0000"/>
                </a:solidFill>
                <a:latin typeface="STXinwei" panose="02010800040101010101" pitchFamily="2" charset="-122"/>
                <a:ea typeface="STXinwei" panose="02010800040101010101" pitchFamily="2" charset="-122"/>
              </a:rPr>
              <a:t>核心价值观</a:t>
            </a:r>
          </a:p>
        </p:txBody>
      </p:sp>
      <p:sp>
        <p:nvSpPr>
          <p:cNvPr id="9" name="下箭头 8">
            <a:extLst>
              <a:ext uri="{FF2B5EF4-FFF2-40B4-BE49-F238E27FC236}">
                <a16:creationId xmlns:a16="http://schemas.microsoft.com/office/drawing/2014/main" id="{3522F808-3C64-3A05-6504-92272DB0D64B}"/>
              </a:ext>
            </a:extLst>
          </p:cNvPr>
          <p:cNvSpPr/>
          <p:nvPr/>
        </p:nvSpPr>
        <p:spPr>
          <a:xfrm>
            <a:off x="1295411" y="1358829"/>
            <a:ext cx="1021433" cy="83860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latin typeface="STXinwei" panose="02010800040101010101" pitchFamily="2" charset="-122"/>
                <a:ea typeface="STXinwei" panose="02010800040101010101" pitchFamily="2" charset="-122"/>
              </a:rPr>
              <a:t>精髓</a:t>
            </a:r>
          </a:p>
        </p:txBody>
      </p:sp>
      <p:sp>
        <p:nvSpPr>
          <p:cNvPr id="10" name="下箭头 9">
            <a:extLst>
              <a:ext uri="{FF2B5EF4-FFF2-40B4-BE49-F238E27FC236}">
                <a16:creationId xmlns:a16="http://schemas.microsoft.com/office/drawing/2014/main" id="{D9D4E5B1-AB5C-5F75-8914-FDE458DEC154}"/>
              </a:ext>
            </a:extLst>
          </p:cNvPr>
          <p:cNvSpPr/>
          <p:nvPr/>
        </p:nvSpPr>
        <p:spPr>
          <a:xfrm>
            <a:off x="1295410" y="2728275"/>
            <a:ext cx="1021433" cy="83860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latin typeface="STXinwei" panose="02010800040101010101" pitchFamily="2" charset="-122"/>
                <a:ea typeface="STXinwei" panose="02010800040101010101" pitchFamily="2" charset="-122"/>
              </a:rPr>
              <a:t>精华</a:t>
            </a:r>
          </a:p>
        </p:txBody>
      </p:sp>
      <p:sp>
        <p:nvSpPr>
          <p:cNvPr id="11" name="下箭头 10">
            <a:extLst>
              <a:ext uri="{FF2B5EF4-FFF2-40B4-BE49-F238E27FC236}">
                <a16:creationId xmlns:a16="http://schemas.microsoft.com/office/drawing/2014/main" id="{11E16F54-0040-8EB6-08EB-7953776BD63E}"/>
              </a:ext>
            </a:extLst>
          </p:cNvPr>
          <p:cNvSpPr/>
          <p:nvPr/>
        </p:nvSpPr>
        <p:spPr>
          <a:xfrm>
            <a:off x="1172932" y="4040106"/>
            <a:ext cx="1279302" cy="164903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latin typeface="STXinwei" panose="02010800040101010101" pitchFamily="2" charset="-122"/>
                <a:ea typeface="STXinwei" panose="02010800040101010101" pitchFamily="2" charset="-122"/>
              </a:rPr>
              <a:t>集中体现</a:t>
            </a:r>
          </a:p>
        </p:txBody>
      </p:sp>
      <p:sp>
        <p:nvSpPr>
          <p:cNvPr id="12" name="文本框 11">
            <a:extLst>
              <a:ext uri="{FF2B5EF4-FFF2-40B4-BE49-F238E27FC236}">
                <a16:creationId xmlns:a16="http://schemas.microsoft.com/office/drawing/2014/main" id="{0FA2594F-9749-8485-C4D9-988B2C376505}"/>
              </a:ext>
            </a:extLst>
          </p:cNvPr>
          <p:cNvSpPr txBox="1"/>
          <p:nvPr/>
        </p:nvSpPr>
        <p:spPr>
          <a:xfrm>
            <a:off x="3721634" y="560843"/>
            <a:ext cx="5205271" cy="584775"/>
          </a:xfrm>
          <a:prstGeom prst="rect">
            <a:avLst/>
          </a:prstGeom>
          <a:noFill/>
        </p:spPr>
        <p:txBody>
          <a:bodyPr wrap="none" rtlCol="0">
            <a:spAutoFit/>
          </a:bodyPr>
          <a:lstStyle/>
          <a:p>
            <a:r>
              <a:rPr kumimoji="1" lang="zh-CN" altLang="en-US" sz="3200" b="1" dirty="0">
                <a:solidFill>
                  <a:schemeClr val="accent2"/>
                </a:solidFill>
                <a:latin typeface="STXinwei" panose="02010800040101010101" pitchFamily="2" charset="-122"/>
                <a:ea typeface="STXinwei" panose="02010800040101010101" pitchFamily="2" charset="-122"/>
              </a:rPr>
              <a:t>发展中国特色社会主义文化</a:t>
            </a:r>
          </a:p>
        </p:txBody>
      </p:sp>
      <p:sp>
        <p:nvSpPr>
          <p:cNvPr id="13" name="文本框 12">
            <a:extLst>
              <a:ext uri="{FF2B5EF4-FFF2-40B4-BE49-F238E27FC236}">
                <a16:creationId xmlns:a16="http://schemas.microsoft.com/office/drawing/2014/main" id="{EB8FC487-F643-0AB2-840D-DF1D54179429}"/>
              </a:ext>
            </a:extLst>
          </p:cNvPr>
          <p:cNvSpPr txBox="1"/>
          <p:nvPr/>
        </p:nvSpPr>
        <p:spPr>
          <a:xfrm>
            <a:off x="6324269" y="1093255"/>
            <a:ext cx="1021433" cy="584775"/>
          </a:xfrm>
          <a:prstGeom prst="rect">
            <a:avLst/>
          </a:prstGeom>
          <a:noFill/>
        </p:spPr>
        <p:txBody>
          <a:bodyPr wrap="none" rtlCol="0">
            <a:spAutoFit/>
          </a:bodyPr>
          <a:lstStyle/>
          <a:p>
            <a:r>
              <a:rPr kumimoji="1" lang="zh-CN" altLang="en-US" sz="3200" b="1" dirty="0">
                <a:latin typeface="STXinwei" panose="02010800040101010101" pitchFamily="2" charset="-122"/>
                <a:ea typeface="STXinwei" panose="02010800040101010101" pitchFamily="2" charset="-122"/>
              </a:rPr>
              <a:t>如何</a:t>
            </a:r>
          </a:p>
        </p:txBody>
      </p:sp>
      <p:sp>
        <p:nvSpPr>
          <p:cNvPr id="15" name="文本框 14">
            <a:extLst>
              <a:ext uri="{FF2B5EF4-FFF2-40B4-BE49-F238E27FC236}">
                <a16:creationId xmlns:a16="http://schemas.microsoft.com/office/drawing/2014/main" id="{A06387F2-317F-4848-1764-09A0FCABAF45}"/>
              </a:ext>
            </a:extLst>
          </p:cNvPr>
          <p:cNvSpPr txBox="1"/>
          <p:nvPr/>
        </p:nvSpPr>
        <p:spPr>
          <a:xfrm>
            <a:off x="3647652" y="3141437"/>
            <a:ext cx="1021433" cy="584775"/>
          </a:xfrm>
          <a:prstGeom prst="rect">
            <a:avLst/>
          </a:prstGeom>
          <a:noFill/>
        </p:spPr>
        <p:txBody>
          <a:bodyPr wrap="none" rtlCol="0">
            <a:spAutoFit/>
          </a:bodyPr>
          <a:lstStyle/>
          <a:p>
            <a:r>
              <a:rPr kumimoji="1" lang="zh-CN" altLang="en-US" sz="3200" b="1" dirty="0">
                <a:latin typeface="STXinwei" panose="02010800040101010101" pitchFamily="2" charset="-122"/>
                <a:ea typeface="STXinwei" panose="02010800040101010101" pitchFamily="2" charset="-122"/>
              </a:rPr>
              <a:t>内涵</a:t>
            </a:r>
          </a:p>
        </p:txBody>
      </p:sp>
      <p:sp>
        <p:nvSpPr>
          <p:cNvPr id="16" name="文本框 15">
            <a:extLst>
              <a:ext uri="{FF2B5EF4-FFF2-40B4-BE49-F238E27FC236}">
                <a16:creationId xmlns:a16="http://schemas.microsoft.com/office/drawing/2014/main" id="{BAB0799C-44BA-7F49-1E82-85521789EC75}"/>
              </a:ext>
            </a:extLst>
          </p:cNvPr>
          <p:cNvSpPr txBox="1"/>
          <p:nvPr/>
        </p:nvSpPr>
        <p:spPr>
          <a:xfrm>
            <a:off x="3685562" y="3691612"/>
            <a:ext cx="1681871" cy="584775"/>
          </a:xfrm>
          <a:prstGeom prst="rect">
            <a:avLst/>
          </a:prstGeom>
          <a:noFill/>
        </p:spPr>
        <p:txBody>
          <a:bodyPr wrap="none" rtlCol="0">
            <a:spAutoFit/>
          </a:bodyPr>
          <a:lstStyle/>
          <a:p>
            <a:r>
              <a:rPr kumimoji="1" lang="zh-CN" altLang="en-US" sz="3200" b="1" dirty="0">
                <a:latin typeface="STXinwei" panose="02010800040101010101" pitchFamily="2" charset="-122"/>
                <a:ea typeface="STXinwei" panose="02010800040101010101" pitchFamily="2" charset="-122"/>
              </a:rPr>
              <a:t>为什么</a:t>
            </a:r>
            <a:r>
              <a:rPr kumimoji="1" lang="en-US" altLang="zh-CN" sz="3200" b="1" dirty="0">
                <a:latin typeface="STXinwei" panose="02010800040101010101" pitchFamily="2" charset="-122"/>
                <a:ea typeface="STXinwei" panose="02010800040101010101" pitchFamily="2" charset="-122"/>
              </a:rPr>
              <a:t>2</a:t>
            </a:r>
            <a:endParaRPr kumimoji="1" lang="zh-CN" altLang="en-US" sz="3200" b="1" dirty="0">
              <a:latin typeface="STXinwei" panose="02010800040101010101" pitchFamily="2" charset="-122"/>
              <a:ea typeface="STXinwei" panose="02010800040101010101" pitchFamily="2" charset="-122"/>
            </a:endParaRPr>
          </a:p>
        </p:txBody>
      </p:sp>
      <p:sp>
        <p:nvSpPr>
          <p:cNvPr id="21" name="文本框 20">
            <a:extLst>
              <a:ext uri="{FF2B5EF4-FFF2-40B4-BE49-F238E27FC236}">
                <a16:creationId xmlns:a16="http://schemas.microsoft.com/office/drawing/2014/main" id="{71AED9B0-0AC5-8A87-EBA0-3830A6F91D77}"/>
              </a:ext>
            </a:extLst>
          </p:cNvPr>
          <p:cNvSpPr txBox="1"/>
          <p:nvPr/>
        </p:nvSpPr>
        <p:spPr>
          <a:xfrm>
            <a:off x="8992379" y="5975675"/>
            <a:ext cx="2694969"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建设美丽中国</a:t>
            </a:r>
          </a:p>
        </p:txBody>
      </p:sp>
      <p:sp>
        <p:nvSpPr>
          <p:cNvPr id="22" name="文本框 21">
            <a:extLst>
              <a:ext uri="{FF2B5EF4-FFF2-40B4-BE49-F238E27FC236}">
                <a16:creationId xmlns:a16="http://schemas.microsoft.com/office/drawing/2014/main" id="{192DF693-8497-0840-BCAB-1E2860651154}"/>
              </a:ext>
            </a:extLst>
          </p:cNvPr>
          <p:cNvSpPr txBox="1"/>
          <p:nvPr/>
        </p:nvSpPr>
        <p:spPr>
          <a:xfrm>
            <a:off x="9933410" y="3682809"/>
            <a:ext cx="1021433"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人口</a:t>
            </a:r>
          </a:p>
        </p:txBody>
      </p:sp>
      <p:sp>
        <p:nvSpPr>
          <p:cNvPr id="23" name="文本框 22">
            <a:extLst>
              <a:ext uri="{FF2B5EF4-FFF2-40B4-BE49-F238E27FC236}">
                <a16:creationId xmlns:a16="http://schemas.microsoft.com/office/drawing/2014/main" id="{317390E2-1200-7459-937B-CE1E8D349C2E}"/>
              </a:ext>
            </a:extLst>
          </p:cNvPr>
          <p:cNvSpPr txBox="1"/>
          <p:nvPr/>
        </p:nvSpPr>
        <p:spPr>
          <a:xfrm>
            <a:off x="9875155" y="4097528"/>
            <a:ext cx="1021433"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资源</a:t>
            </a:r>
          </a:p>
        </p:txBody>
      </p:sp>
      <p:sp>
        <p:nvSpPr>
          <p:cNvPr id="24" name="文本框 23">
            <a:extLst>
              <a:ext uri="{FF2B5EF4-FFF2-40B4-BE49-F238E27FC236}">
                <a16:creationId xmlns:a16="http://schemas.microsoft.com/office/drawing/2014/main" id="{97F0F2D0-A874-6523-A081-BAE859855916}"/>
              </a:ext>
            </a:extLst>
          </p:cNvPr>
          <p:cNvSpPr txBox="1"/>
          <p:nvPr/>
        </p:nvSpPr>
        <p:spPr>
          <a:xfrm>
            <a:off x="9875157" y="4529573"/>
            <a:ext cx="1021433" cy="584775"/>
          </a:xfrm>
          <a:prstGeom prst="rect">
            <a:avLst/>
          </a:prstGeom>
          <a:noFill/>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环境</a:t>
            </a:r>
          </a:p>
        </p:txBody>
      </p:sp>
      <p:sp>
        <p:nvSpPr>
          <p:cNvPr id="25" name="文本框 24">
            <a:extLst>
              <a:ext uri="{FF2B5EF4-FFF2-40B4-BE49-F238E27FC236}">
                <a16:creationId xmlns:a16="http://schemas.microsoft.com/office/drawing/2014/main" id="{0BB8FC7C-2E44-664A-D19E-0E696858FA4C}"/>
              </a:ext>
            </a:extLst>
          </p:cNvPr>
          <p:cNvSpPr txBox="1"/>
          <p:nvPr/>
        </p:nvSpPr>
        <p:spPr>
          <a:xfrm>
            <a:off x="10010300" y="732222"/>
            <a:ext cx="1021433" cy="1569660"/>
          </a:xfrm>
          <a:prstGeom prst="rect">
            <a:avLst/>
          </a:prstGeom>
          <a:noFill/>
          <a:ln w="57150">
            <a:solidFill>
              <a:srgbClr val="FF0000"/>
            </a:solidFill>
          </a:ln>
        </p:spPr>
        <p:txBody>
          <a:bodyPr wrap="none" rtlCol="0">
            <a:spAutoFit/>
          </a:bodyPr>
          <a:lstStyle/>
          <a:p>
            <a:r>
              <a:rPr kumimoji="1" lang="zh-CN" altLang="en-US" sz="3200" b="1" dirty="0">
                <a:solidFill>
                  <a:srgbClr val="FF0000"/>
                </a:solidFill>
                <a:latin typeface="STXinwei" panose="02010800040101010101" pitchFamily="2" charset="-122"/>
                <a:ea typeface="STXinwei" panose="02010800040101010101" pitchFamily="2" charset="-122"/>
              </a:rPr>
              <a:t>参与</a:t>
            </a:r>
            <a:endParaRPr kumimoji="1" lang="en-US" altLang="zh-CN" sz="3200" b="1" dirty="0">
              <a:solidFill>
                <a:srgbClr val="FF0000"/>
              </a:solidFill>
              <a:latin typeface="STXinwei" panose="02010800040101010101" pitchFamily="2" charset="-122"/>
              <a:ea typeface="STXinwei" panose="02010800040101010101" pitchFamily="2" charset="-122"/>
            </a:endParaRPr>
          </a:p>
          <a:p>
            <a:r>
              <a:rPr kumimoji="1" lang="zh-CN" altLang="en-US" sz="3200" b="1" dirty="0">
                <a:solidFill>
                  <a:srgbClr val="FF0000"/>
                </a:solidFill>
                <a:latin typeface="STXinwei" panose="02010800040101010101" pitchFamily="2" charset="-122"/>
                <a:ea typeface="STXinwei" panose="02010800040101010101" pitchFamily="2" charset="-122"/>
              </a:rPr>
              <a:t>民主</a:t>
            </a:r>
            <a:endParaRPr kumimoji="1" lang="en-US" altLang="zh-CN" sz="3200" b="1" dirty="0">
              <a:solidFill>
                <a:srgbClr val="FF0000"/>
              </a:solidFill>
              <a:latin typeface="STXinwei" panose="02010800040101010101" pitchFamily="2" charset="-122"/>
              <a:ea typeface="STXinwei" panose="02010800040101010101" pitchFamily="2" charset="-122"/>
            </a:endParaRPr>
          </a:p>
          <a:p>
            <a:r>
              <a:rPr kumimoji="1" lang="zh-CN" altLang="en-US" sz="3200" b="1" dirty="0">
                <a:solidFill>
                  <a:srgbClr val="FF0000"/>
                </a:solidFill>
                <a:latin typeface="STXinwei" panose="02010800040101010101" pitchFamily="2" charset="-122"/>
                <a:ea typeface="STXinwei" panose="02010800040101010101" pitchFamily="2" charset="-122"/>
              </a:rPr>
              <a:t>生活</a:t>
            </a:r>
          </a:p>
        </p:txBody>
      </p:sp>
      <p:sp>
        <p:nvSpPr>
          <p:cNvPr id="26" name="文本框 25">
            <a:extLst>
              <a:ext uri="{FF2B5EF4-FFF2-40B4-BE49-F238E27FC236}">
                <a16:creationId xmlns:a16="http://schemas.microsoft.com/office/drawing/2014/main" id="{1CF74EFC-69CF-1B11-86AD-E13CF731D268}"/>
              </a:ext>
            </a:extLst>
          </p:cNvPr>
          <p:cNvSpPr txBox="1"/>
          <p:nvPr/>
        </p:nvSpPr>
        <p:spPr>
          <a:xfrm>
            <a:off x="0" y="-23582"/>
            <a:ext cx="12192000" cy="584775"/>
          </a:xfrm>
          <a:prstGeom prst="rect">
            <a:avLst/>
          </a:prstGeom>
          <a:solidFill>
            <a:srgbClr val="EE5010"/>
          </a:solidFill>
        </p:spPr>
        <p:txBody>
          <a:bodyPr wrap="square" rtlCol="0">
            <a:spAutoFit/>
          </a:bodyPr>
          <a:lstStyle/>
          <a:p>
            <a:r>
              <a:rPr kumimoji="1" lang="zh-CN" altLang="en-US" sz="3200" b="1" dirty="0">
                <a:solidFill>
                  <a:schemeClr val="bg1"/>
                </a:solidFill>
              </a:rPr>
              <a:t>                  议题二：物质生活好了，是否就幸福了？</a:t>
            </a:r>
          </a:p>
        </p:txBody>
      </p:sp>
      <p:sp>
        <p:nvSpPr>
          <p:cNvPr id="27" name="左大括号 26">
            <a:extLst>
              <a:ext uri="{FF2B5EF4-FFF2-40B4-BE49-F238E27FC236}">
                <a16:creationId xmlns:a16="http://schemas.microsoft.com/office/drawing/2014/main" id="{3C67CD14-ED1A-3474-1EBA-F0770B0A0918}"/>
              </a:ext>
            </a:extLst>
          </p:cNvPr>
          <p:cNvSpPr/>
          <p:nvPr/>
        </p:nvSpPr>
        <p:spPr>
          <a:xfrm>
            <a:off x="3135962" y="3464066"/>
            <a:ext cx="594929" cy="626208"/>
          </a:xfrm>
          <a:prstGeom prst="leftBrace">
            <a:avLst>
              <a:gd name="adj1" fmla="val 0"/>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sz="3200" b="1">
              <a:latin typeface="STXinwei" panose="02010800040101010101" pitchFamily="2" charset="-122"/>
              <a:ea typeface="STXinwei" panose="02010800040101010101" pitchFamily="2" charset="-122"/>
            </a:endParaRPr>
          </a:p>
        </p:txBody>
      </p:sp>
      <p:sp>
        <p:nvSpPr>
          <p:cNvPr id="28" name="左大括号 27">
            <a:extLst>
              <a:ext uri="{FF2B5EF4-FFF2-40B4-BE49-F238E27FC236}">
                <a16:creationId xmlns:a16="http://schemas.microsoft.com/office/drawing/2014/main" id="{AC967D67-348F-F5BB-52F2-A54ABE07A780}"/>
              </a:ext>
            </a:extLst>
          </p:cNvPr>
          <p:cNvSpPr/>
          <p:nvPr/>
        </p:nvSpPr>
        <p:spPr>
          <a:xfrm>
            <a:off x="3169995" y="823328"/>
            <a:ext cx="589224" cy="594941"/>
          </a:xfrm>
          <a:prstGeom prst="leftBrace">
            <a:avLst>
              <a:gd name="adj1" fmla="val 0"/>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sz="3200" b="1">
              <a:latin typeface="STXinwei" panose="02010800040101010101" pitchFamily="2" charset="-122"/>
              <a:ea typeface="STXinwei" panose="02010800040101010101" pitchFamily="2" charset="-122"/>
            </a:endParaRPr>
          </a:p>
        </p:txBody>
      </p:sp>
      <p:sp>
        <p:nvSpPr>
          <p:cNvPr id="30" name="上箭头 29">
            <a:extLst>
              <a:ext uri="{FF2B5EF4-FFF2-40B4-BE49-F238E27FC236}">
                <a16:creationId xmlns:a16="http://schemas.microsoft.com/office/drawing/2014/main" id="{59771A7F-296D-65CB-3F5B-946F5A2B1F2D}"/>
              </a:ext>
            </a:extLst>
          </p:cNvPr>
          <p:cNvSpPr/>
          <p:nvPr/>
        </p:nvSpPr>
        <p:spPr>
          <a:xfrm>
            <a:off x="9980245" y="4957643"/>
            <a:ext cx="806631" cy="1077227"/>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文本框 30">
            <a:extLst>
              <a:ext uri="{FF2B5EF4-FFF2-40B4-BE49-F238E27FC236}">
                <a16:creationId xmlns:a16="http://schemas.microsoft.com/office/drawing/2014/main" id="{BEDE17BF-E3AB-554A-355F-53AF7C7DDB80}"/>
              </a:ext>
            </a:extLst>
          </p:cNvPr>
          <p:cNvSpPr txBox="1"/>
          <p:nvPr/>
        </p:nvSpPr>
        <p:spPr>
          <a:xfrm>
            <a:off x="11031733" y="1296915"/>
            <a:ext cx="1021433" cy="584775"/>
          </a:xfrm>
          <a:prstGeom prst="rect">
            <a:avLst/>
          </a:prstGeom>
          <a:noFill/>
        </p:spPr>
        <p:txBody>
          <a:bodyPr wrap="none" rtlCol="0">
            <a:spAutoFit/>
          </a:bodyPr>
          <a:lstStyle/>
          <a:p>
            <a:r>
              <a:rPr kumimoji="1" lang="zh-CN" altLang="en-US" sz="3200" b="1" dirty="0">
                <a:latin typeface="STXinwei" panose="02010800040101010101" pitchFamily="2" charset="-122"/>
                <a:ea typeface="STXinwei" panose="02010800040101010101" pitchFamily="2" charset="-122"/>
              </a:rPr>
              <a:t>公民</a:t>
            </a:r>
          </a:p>
        </p:txBody>
      </p:sp>
      <p:sp>
        <p:nvSpPr>
          <p:cNvPr id="32" name="文本框 31">
            <a:extLst>
              <a:ext uri="{FF2B5EF4-FFF2-40B4-BE49-F238E27FC236}">
                <a16:creationId xmlns:a16="http://schemas.microsoft.com/office/drawing/2014/main" id="{1164BDEB-2BD9-AC5B-C996-F08D1B158B0A}"/>
              </a:ext>
            </a:extLst>
          </p:cNvPr>
          <p:cNvSpPr txBox="1"/>
          <p:nvPr/>
        </p:nvSpPr>
        <p:spPr>
          <a:xfrm>
            <a:off x="9065739" y="1285062"/>
            <a:ext cx="1021433" cy="584775"/>
          </a:xfrm>
          <a:prstGeom prst="rect">
            <a:avLst/>
          </a:prstGeom>
          <a:noFill/>
        </p:spPr>
        <p:txBody>
          <a:bodyPr wrap="none" rtlCol="0">
            <a:spAutoFit/>
          </a:bodyPr>
          <a:lstStyle/>
          <a:p>
            <a:r>
              <a:rPr kumimoji="1" lang="zh-CN" altLang="en-US" sz="3200" b="1" dirty="0">
                <a:latin typeface="STXinwei" panose="02010800040101010101" pitchFamily="2" charset="-122"/>
                <a:ea typeface="STXinwei" panose="02010800040101010101" pitchFamily="2" charset="-122"/>
              </a:rPr>
              <a:t>国家</a:t>
            </a:r>
          </a:p>
        </p:txBody>
      </p:sp>
      <p:sp>
        <p:nvSpPr>
          <p:cNvPr id="33" name="文本框 32">
            <a:extLst>
              <a:ext uri="{FF2B5EF4-FFF2-40B4-BE49-F238E27FC236}">
                <a16:creationId xmlns:a16="http://schemas.microsoft.com/office/drawing/2014/main" id="{610528E6-D6D5-96F3-1723-DE806E59D974}"/>
              </a:ext>
            </a:extLst>
          </p:cNvPr>
          <p:cNvSpPr txBox="1"/>
          <p:nvPr/>
        </p:nvSpPr>
        <p:spPr>
          <a:xfrm>
            <a:off x="9872843" y="3192395"/>
            <a:ext cx="1021433" cy="584775"/>
          </a:xfrm>
          <a:prstGeom prst="rect">
            <a:avLst/>
          </a:prstGeom>
          <a:noFill/>
        </p:spPr>
        <p:txBody>
          <a:bodyPr wrap="none" rtlCol="0">
            <a:spAutoFit/>
          </a:bodyPr>
          <a:lstStyle/>
          <a:p>
            <a:r>
              <a:rPr kumimoji="1" lang="zh-CN" altLang="en-US" sz="3200" b="1" dirty="0">
                <a:latin typeface="STXinwei" panose="02010800040101010101" pitchFamily="2" charset="-122"/>
                <a:ea typeface="STXinwei" panose="02010800040101010101" pitchFamily="2" charset="-122"/>
              </a:rPr>
              <a:t>如何</a:t>
            </a:r>
          </a:p>
        </p:txBody>
      </p:sp>
    </p:spTree>
    <p:extLst>
      <p:ext uri="{BB962C8B-B14F-4D97-AF65-F5344CB8AC3E}">
        <p14:creationId xmlns:p14="http://schemas.microsoft.com/office/powerpoint/2010/main" val="1060309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linds(horizontal)">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blinds(horizontal)">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blinds(horizontal)">
                                      <p:cBhvr>
                                        <p:cTn id="55" dur="5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blinds(horizontal)">
                                      <p:cBhvr>
                                        <p:cTn id="60" dur="500"/>
                                        <p:tgtEl>
                                          <p:spTgt spid="9"/>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blinds(horizontal)">
                                      <p:cBhvr>
                                        <p:cTn id="65" dur="500"/>
                                        <p:tgtEl>
                                          <p:spTgt spid="10"/>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blinds(horizontal)">
                                      <p:cBhvr>
                                        <p:cTn id="70" dur="500"/>
                                        <p:tgtEl>
                                          <p:spTgt spid="11"/>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blinds(horizontal)">
                                      <p:cBhvr>
                                        <p:cTn id="75" dur="500"/>
                                        <p:tgtEl>
                                          <p:spTgt spid="21"/>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blinds(horizontal)">
                                      <p:cBhvr>
                                        <p:cTn id="80" dur="500"/>
                                        <p:tgtEl>
                                          <p:spTgt spid="30"/>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blinds(horizontal)">
                                      <p:cBhvr>
                                        <p:cTn id="85" dur="500"/>
                                        <p:tgtEl>
                                          <p:spTgt spid="22"/>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blinds(horizontal)">
                                      <p:cBhvr>
                                        <p:cTn id="88" dur="500"/>
                                        <p:tgtEl>
                                          <p:spTgt spid="23"/>
                                        </p:tgtEl>
                                      </p:cBhvr>
                                    </p:animEffect>
                                  </p:childTnLst>
                                </p:cTn>
                              </p:par>
                              <p:par>
                                <p:cTn id="89" presetID="3" presetClass="entr" presetSubtype="1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blinds(horizontal)">
                                      <p:cBhvr>
                                        <p:cTn id="91" dur="500"/>
                                        <p:tgtEl>
                                          <p:spTgt spid="24"/>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blinds(horizontal)">
                                      <p:cBhvr>
                                        <p:cTn id="96" dur="500"/>
                                        <p:tgtEl>
                                          <p:spTgt spid="33"/>
                                        </p:tgtEl>
                                      </p:cBhvr>
                                    </p:animEffect>
                                  </p:childTnLst>
                                </p:cTn>
                              </p:par>
                            </p:childTnLst>
                          </p:cTn>
                        </p:par>
                      </p:childTnLst>
                    </p:cTn>
                  </p:par>
                  <p:par>
                    <p:cTn id="97" fill="hold">
                      <p:stCondLst>
                        <p:cond delay="indefinite"/>
                      </p:stCondLst>
                      <p:childTnLst>
                        <p:par>
                          <p:cTn id="98" fill="hold">
                            <p:stCondLst>
                              <p:cond delay="0"/>
                            </p:stCondLst>
                            <p:childTnLst>
                              <p:par>
                                <p:cTn id="99" presetID="3" presetClass="entr" presetSubtype="10" fill="hold" grpId="0" nodeType="click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blinds(horizontal)">
                                      <p:cBhvr>
                                        <p:cTn id="101" dur="500"/>
                                        <p:tgtEl>
                                          <p:spTgt spid="25"/>
                                        </p:tgtEl>
                                      </p:cBhvr>
                                    </p:animEffect>
                                  </p:childTnLst>
                                </p:cTn>
                              </p:par>
                            </p:childTnLst>
                          </p:cTn>
                        </p:par>
                      </p:childTnLst>
                    </p:cTn>
                  </p:par>
                  <p:par>
                    <p:cTn id="102" fill="hold">
                      <p:stCondLst>
                        <p:cond delay="indefinite"/>
                      </p:stCondLst>
                      <p:childTnLst>
                        <p:par>
                          <p:cTn id="103" fill="hold">
                            <p:stCondLst>
                              <p:cond delay="0"/>
                            </p:stCondLst>
                            <p:childTnLst>
                              <p:par>
                                <p:cTn id="104" presetID="3" presetClass="entr" presetSubtype="10" fill="hold" grpId="0" nodeType="click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blinds(horizontal)">
                                      <p:cBhvr>
                                        <p:cTn id="106" dur="500"/>
                                        <p:tgtEl>
                                          <p:spTgt spid="31"/>
                                        </p:tgtEl>
                                      </p:cBhvr>
                                    </p:animEffect>
                                  </p:childTnLst>
                                </p:cTn>
                              </p:par>
                            </p:childTnLst>
                          </p:cTn>
                        </p:par>
                      </p:childTnLst>
                    </p:cTn>
                  </p:par>
                  <p:par>
                    <p:cTn id="107" fill="hold">
                      <p:stCondLst>
                        <p:cond delay="indefinite"/>
                      </p:stCondLst>
                      <p:childTnLst>
                        <p:par>
                          <p:cTn id="108" fill="hold">
                            <p:stCondLst>
                              <p:cond delay="0"/>
                            </p:stCondLst>
                            <p:childTnLst>
                              <p:par>
                                <p:cTn id="109" presetID="3" presetClass="entr" presetSubtype="10" fill="hold" grpId="0" nodeType="clickEffect">
                                  <p:stCondLst>
                                    <p:cond delay="0"/>
                                  </p:stCondLst>
                                  <p:childTnLst>
                                    <p:set>
                                      <p:cBhvr>
                                        <p:cTn id="110" dur="1" fill="hold">
                                          <p:stCondLst>
                                            <p:cond delay="0"/>
                                          </p:stCondLst>
                                        </p:cTn>
                                        <p:tgtEl>
                                          <p:spTgt spid="32"/>
                                        </p:tgtEl>
                                        <p:attrNameLst>
                                          <p:attrName>style.visibility</p:attrName>
                                        </p:attrNameLst>
                                      </p:cBhvr>
                                      <p:to>
                                        <p:strVal val="visible"/>
                                      </p:to>
                                    </p:set>
                                    <p:animEffect transition="in" filter="blinds(horizontal)">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animBg="1"/>
      <p:bldP spid="10" grpId="0" animBg="1"/>
      <p:bldP spid="11" grpId="0" animBg="1"/>
      <p:bldP spid="12" grpId="0"/>
      <p:bldP spid="13" grpId="0"/>
      <p:bldP spid="15" grpId="0"/>
      <p:bldP spid="16" grpId="0"/>
      <p:bldP spid="21" grpId="0"/>
      <p:bldP spid="22" grpId="0"/>
      <p:bldP spid="23" grpId="0"/>
      <p:bldP spid="24" grpId="0"/>
      <p:bldP spid="25" grpId="0" animBg="1"/>
      <p:bldP spid="27" grpId="0" animBg="1"/>
      <p:bldP spid="28" grpId="0" animBg="1"/>
      <p:bldP spid="30" grpId="0" animBg="1"/>
      <p:bldP spid="31" grpId="0"/>
      <p:bldP spid="32" grpId="0"/>
      <p:bldP spid="3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2313</TotalTime>
  <Words>1978</Words>
  <Application>Microsoft Macintosh PowerPoint</Application>
  <PresentationFormat>宽屏</PresentationFormat>
  <Paragraphs>138</Paragraphs>
  <Slides>17</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-apple-system-font</vt:lpstr>
      <vt:lpstr>等线</vt:lpstr>
      <vt:lpstr>等线</vt:lpstr>
      <vt:lpstr>等线 Light</vt:lpstr>
      <vt:lpstr>STXinwei</vt:lpstr>
      <vt:lpstr>STXingkai</vt:lpstr>
      <vt:lpstr>宋体</vt:lpstr>
      <vt:lpstr>Microsoft YaHei</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Microsoft Office User</cp:lastModifiedBy>
  <cp:revision>10</cp:revision>
  <dcterms:created xsi:type="dcterms:W3CDTF">2023-10-29T10:19:10Z</dcterms:created>
  <dcterms:modified xsi:type="dcterms:W3CDTF">2023-11-02T02:02:44Z</dcterms:modified>
</cp:coreProperties>
</file>